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48" r:id="rId3"/>
    <p:sldId id="258" r:id="rId4"/>
    <p:sldId id="361" r:id="rId5"/>
    <p:sldId id="262" r:id="rId6"/>
    <p:sldId id="496" r:id="rId7"/>
    <p:sldId id="451" r:id="rId8"/>
    <p:sldId id="557" r:id="rId9"/>
    <p:sldId id="493" r:id="rId10"/>
    <p:sldId id="495" r:id="rId11"/>
    <p:sldId id="497" r:id="rId12"/>
    <p:sldId id="274" r:id="rId13"/>
    <p:sldId id="494" r:id="rId14"/>
    <p:sldId id="499" r:id="rId15"/>
    <p:sldId id="500" r:id="rId16"/>
    <p:sldId id="502" r:id="rId17"/>
    <p:sldId id="558" r:id="rId18"/>
    <p:sldId id="559" r:id="rId19"/>
    <p:sldId id="560" r:id="rId20"/>
    <p:sldId id="454" r:id="rId21"/>
    <p:sldId id="455" r:id="rId22"/>
    <p:sldId id="515" r:id="rId23"/>
    <p:sldId id="516" r:id="rId24"/>
    <p:sldId id="563" r:id="rId25"/>
    <p:sldId id="517" r:id="rId26"/>
    <p:sldId id="518" r:id="rId27"/>
    <p:sldId id="561" r:id="rId28"/>
    <p:sldId id="281" r:id="rId29"/>
    <p:sldId id="519" r:id="rId30"/>
    <p:sldId id="562" r:id="rId31"/>
    <p:sldId id="520" r:id="rId32"/>
    <p:sldId id="521" r:id="rId33"/>
    <p:sldId id="522" r:id="rId34"/>
    <p:sldId id="523" r:id="rId35"/>
    <p:sldId id="530" r:id="rId36"/>
    <p:sldId id="531" r:id="rId37"/>
    <p:sldId id="564" r:id="rId38"/>
    <p:sldId id="532" r:id="rId39"/>
    <p:sldId id="536" r:id="rId40"/>
    <p:sldId id="537" r:id="rId41"/>
    <p:sldId id="538" r:id="rId42"/>
    <p:sldId id="545" r:id="rId43"/>
    <p:sldId id="541" r:id="rId44"/>
    <p:sldId id="542" r:id="rId45"/>
    <p:sldId id="543" r:id="rId46"/>
    <p:sldId id="544" r:id="rId47"/>
    <p:sldId id="556" r:id="rId4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cgyejrodriguez" initials="jrodrigu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9" autoAdjust="0"/>
    <p:restoredTop sz="94660"/>
  </p:normalViewPr>
  <p:slideViewPr>
    <p:cSldViewPr snapToGrid="0">
      <p:cViewPr>
        <p:scale>
          <a:sx n="62" d="100"/>
          <a:sy n="62" d="100"/>
        </p:scale>
        <p:origin x="1350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38270-5F1D-40E5-A434-30CD5832C2E9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36FE-FE8F-4B1E-83F0-9208ED8C03E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2210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0846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9263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7045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9521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547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3765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441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06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4508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0648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849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986A6-B419-4246-845C-FA1F46A50792}" type="datetimeFigureOut">
              <a:rPr lang="es-EC" smtClean="0"/>
              <a:t>13/6/2021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0A9C4-0186-426A-8C20-A6AFF919548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9052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46795" y="2302345"/>
            <a:ext cx="844503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C" sz="4400" b="1" dirty="0">
                <a:latin typeface="Calibri" panose="020F0502020204030204" pitchFamily="34" charset="0"/>
                <a:cs typeface="Arial" panose="020B0604020202020204" pitchFamily="34" charset="0"/>
              </a:rPr>
              <a:t>GESTIÓN DE RECURSOS HUMANOS</a:t>
            </a:r>
            <a:endParaRPr lang="es-EC" sz="2400" b="1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600075"/>
            <a:ext cx="7118350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91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CDCF30FC-A0C2-4252-9F7F-1A64036F8D11}"/>
              </a:ext>
            </a:extLst>
          </p:cNvPr>
          <p:cNvSpPr txBox="1">
            <a:spLocks noChangeArrowheads="1"/>
          </p:cNvSpPr>
          <p:nvPr/>
        </p:nvSpPr>
        <p:spPr>
          <a:xfrm>
            <a:off x="1319447" y="669841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En el nuevo escenario de la dinámica empresarial, se deben considerar los siguientes factores: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Fuerte dinámica social: Crisis económica – sanitaria 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Nueva legislación laboral.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Cambio en los valores, sociales, éticos y, morales.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Responsabilidad de los problemas se integra en la línea de mando.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Predominio de la capacidad negociadora.</a:t>
            </a:r>
          </a:p>
        </p:txBody>
      </p:sp>
    </p:spTree>
    <p:extLst>
      <p:ext uri="{BB962C8B-B14F-4D97-AF65-F5344CB8AC3E}">
        <p14:creationId xmlns:p14="http://schemas.microsoft.com/office/powerpoint/2010/main" val="360216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124E24-3688-4DAC-93EF-FE984460B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233" y="618108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5771D-7427-498B-A063-8E3E6EC2B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633" y="6181083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E81AD-77DF-42A3-97AD-6BBEC1F6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233" y="618108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56148-FD1C-4C42-B108-FE2B009A3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633" y="6181083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D0419-952C-4B9C-985D-2498505E7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7233" y="618108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3D88B-455C-4AD7-9748-D55FB534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633" y="6181083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6E0BDC-962C-4865-8482-FED13E2FF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96" y="366071"/>
            <a:ext cx="8883650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defTabSz="762000" eaLnBrk="0" hangingPunct="0">
              <a:defRPr/>
            </a:pPr>
            <a:r>
              <a:rPr lang="es-ES" sz="3200" dirty="0">
                <a:solidFill>
                  <a:srgbClr val="FC012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</a:rPr>
              <a:t>Qué se requiere en la nueva realidad?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58505-98C1-4775-BB38-AC137AAC9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633" y="6331896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4D20703F-9F8D-4238-967E-FD83C06C36B8}"/>
              </a:ext>
            </a:extLst>
          </p:cNvPr>
          <p:cNvSpPr txBox="1">
            <a:spLocks noChangeArrowheads="1"/>
          </p:cNvSpPr>
          <p:nvPr/>
        </p:nvSpPr>
        <p:spPr>
          <a:xfrm>
            <a:off x="1319447" y="1387929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altLang="en-US" sz="3200" dirty="0"/>
              <a:t>Adaptación al cambio.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Autoridad basada en la profesionalidad, competencia aptitudes y actitudes.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Enriquecimiento del puesto de trabajo: Polivalencia.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Flexibilidad y evaluación por resultados.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Desarrollo de las personas.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Mayor iniciativa y creatividad.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Supervivencia y resiliencia.</a:t>
            </a:r>
          </a:p>
        </p:txBody>
      </p:sp>
    </p:spTree>
    <p:extLst>
      <p:ext uri="{BB962C8B-B14F-4D97-AF65-F5344CB8AC3E}">
        <p14:creationId xmlns:p14="http://schemas.microsoft.com/office/powerpoint/2010/main" val="163471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WordArt 3"/>
          <p:cNvSpPr>
            <a:spLocks noChangeArrowheads="1" noChangeShapeType="1" noTextEdit="1"/>
          </p:cNvSpPr>
          <p:nvPr/>
        </p:nvSpPr>
        <p:spPr bwMode="auto">
          <a:xfrm>
            <a:off x="1679170" y="1374371"/>
            <a:ext cx="9825643" cy="205462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Capítulo II.</a:t>
            </a:r>
          </a:p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PRINCIPALES FUNCIONES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</p:spTree>
    <p:extLst>
      <p:ext uri="{BB962C8B-B14F-4D97-AF65-F5344CB8AC3E}">
        <p14:creationId xmlns:p14="http://schemas.microsoft.com/office/powerpoint/2010/main" val="114878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5F0FF9F-B7C6-4350-A622-B7D718984655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12" name="2 Título">
            <a:extLst>
              <a:ext uri="{FF2B5EF4-FFF2-40B4-BE49-F238E27FC236}">
                <a16:creationId xmlns:a16="http://schemas.microsoft.com/office/drawing/2014/main" id="{95D09A6B-69D9-4AF7-A611-39EE5DDC72FF}"/>
              </a:ext>
            </a:extLst>
          </p:cNvPr>
          <p:cNvSpPr txBox="1">
            <a:spLocks/>
          </p:cNvSpPr>
          <p:nvPr/>
        </p:nvSpPr>
        <p:spPr>
          <a:xfrm>
            <a:off x="457199" y="274638"/>
            <a:ext cx="10615353" cy="15541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s-EC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Principales Funciones de Recursos Humanos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7BC7C6E9-B071-45BC-AE19-EB730DD88963}"/>
              </a:ext>
            </a:extLst>
          </p:cNvPr>
          <p:cNvSpPr txBox="1">
            <a:spLocks noChangeArrowheads="1"/>
          </p:cNvSpPr>
          <p:nvPr/>
        </p:nvSpPr>
        <p:spPr>
          <a:xfrm>
            <a:off x="1281448" y="1107829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Podemos agrupar las principales funciones en 4 áreas: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Reclutamiento y Selección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Administración del Personal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Desarrollo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Formación</a:t>
            </a:r>
          </a:p>
        </p:txBody>
      </p:sp>
    </p:spTree>
    <p:extLst>
      <p:ext uri="{BB962C8B-B14F-4D97-AF65-F5344CB8AC3E}">
        <p14:creationId xmlns:p14="http://schemas.microsoft.com/office/powerpoint/2010/main" val="237773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874937B4-612D-40B7-837B-C1A4F8B53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854"/>
              </p:ext>
            </p:extLst>
          </p:nvPr>
        </p:nvGraphicFramePr>
        <p:xfrm>
          <a:off x="1201271" y="448238"/>
          <a:ext cx="10668000" cy="6150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14572769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545647338"/>
                    </a:ext>
                  </a:extLst>
                </a:gridCol>
                <a:gridCol w="2955071">
                  <a:extLst>
                    <a:ext uri="{9D8B030D-6E8A-4147-A177-3AD203B41FA5}">
                      <a16:colId xmlns:a16="http://schemas.microsoft.com/office/drawing/2014/main" val="1069972389"/>
                    </a:ext>
                  </a:extLst>
                </a:gridCol>
                <a:gridCol w="2378929">
                  <a:extLst>
                    <a:ext uri="{9D8B030D-6E8A-4147-A177-3AD203B41FA5}">
                      <a16:colId xmlns:a16="http://schemas.microsoft.com/office/drawing/2014/main" val="1309160036"/>
                    </a:ext>
                  </a:extLst>
                </a:gridCol>
              </a:tblGrid>
              <a:tr h="478349">
                <a:tc gridSpan="4">
                  <a:txBody>
                    <a:bodyPr/>
                    <a:lstStyle/>
                    <a:p>
                      <a:pPr algn="ctr"/>
                      <a:r>
                        <a:rPr lang="es-EC" sz="2400" b="1" dirty="0">
                          <a:solidFill>
                            <a:schemeClr val="tx1"/>
                          </a:solidFill>
                        </a:rPr>
                        <a:t>GESTION DE RECURSOS HUMANOS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55743"/>
                  </a:ext>
                </a:extLst>
              </a:tr>
              <a:tr h="825643">
                <a:tc>
                  <a:txBody>
                    <a:bodyPr/>
                    <a:lstStyle/>
                    <a:p>
                      <a:pPr algn="ctr"/>
                      <a:r>
                        <a:rPr lang="es-EC" sz="2400" b="1" dirty="0"/>
                        <a:t>RECLUTAMIENTO Y SELECCIÓN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b="1" dirty="0"/>
                        <a:t>ADMINISTRACION DEL PERSONAL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b="1" dirty="0"/>
                        <a:t>DESARROLLO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 b="1" dirty="0"/>
                        <a:t>FORMACIÓN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227054"/>
                  </a:ext>
                </a:extLst>
              </a:tr>
              <a:tr h="15333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Perfil del Cargo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Evaluación de Competencia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Selección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Inducción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Proceso de Contratación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Proceso de Nómina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Información y Comunicación Interna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Proceso de Evaluación del Desempeño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Sistema de Incentivos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Sistema de Retención de Talentos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Proceso de Promoción Interna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Planes de Formación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Planes de Entrenamiento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Evaluación de la Eficacia de la Formación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EC" sz="2400" dirty="0"/>
                        <a:t>Formación de Habilidades Personales y Directivas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4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77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1BFD09-8BB8-44AE-AABE-E8AE7C2C901A}"/>
              </a:ext>
            </a:extLst>
          </p:cNvPr>
          <p:cNvSpPr txBox="1">
            <a:spLocks noChangeArrowheads="1"/>
          </p:cNvSpPr>
          <p:nvPr/>
        </p:nvSpPr>
        <p:spPr>
          <a:xfrm>
            <a:off x="1706072" y="286696"/>
            <a:ext cx="9762069" cy="1143000"/>
          </a:xfrm>
          <a:prstGeom prst="rect">
            <a:avLst/>
          </a:prstGeom>
        </p:spPr>
        <p:txBody>
          <a:bodyPr/>
          <a:lstStyle>
            <a:defPPr>
              <a:defRPr lang="es-EC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altLang="en-US" b="1" dirty="0"/>
              <a:t>Qué requiere un Sistema de Gestión de Calidad ISO 9001 de Recursos Humanos?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40119E2-709F-4684-B153-138B09934DF3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645712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Podemos agrupar las principales funciones en 4 áreas: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Reclutamiento y Selección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Administración del Personal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Desarrollo</a:t>
            </a:r>
          </a:p>
          <a:p>
            <a:pPr>
              <a:lnSpc>
                <a:spcPct val="100000"/>
              </a:lnSpc>
            </a:pPr>
            <a:r>
              <a:rPr lang="es-ES" altLang="en-US" sz="3200" dirty="0"/>
              <a:t>Área de Formación</a:t>
            </a:r>
          </a:p>
        </p:txBody>
      </p:sp>
    </p:spTree>
    <p:extLst>
      <p:ext uri="{BB962C8B-B14F-4D97-AF65-F5344CB8AC3E}">
        <p14:creationId xmlns:p14="http://schemas.microsoft.com/office/powerpoint/2010/main" val="58620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090EB-F56C-4E08-8FE4-368EB5BF78B1}"/>
              </a:ext>
            </a:extLst>
          </p:cNvPr>
          <p:cNvSpPr txBox="1">
            <a:spLocks noChangeArrowheads="1"/>
          </p:cNvSpPr>
          <p:nvPr/>
        </p:nvSpPr>
        <p:spPr>
          <a:xfrm>
            <a:off x="1588168" y="286696"/>
            <a:ext cx="9649327" cy="1143000"/>
          </a:xfrm>
          <a:prstGeom prst="rect">
            <a:avLst/>
          </a:prstGeom>
        </p:spPr>
        <p:txBody>
          <a:bodyPr/>
          <a:lstStyle>
            <a:defPPr>
              <a:defRPr lang="es-EC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n-US" dirty="0"/>
              <a:t>Área de Reclutamiento y Selección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BF6A6A-4E32-449B-A401-66BCD33BA7D7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645712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Selección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Evaluación de Competencia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Acogida</a:t>
            </a:r>
          </a:p>
        </p:txBody>
      </p:sp>
    </p:spTree>
    <p:extLst>
      <p:ext uri="{BB962C8B-B14F-4D97-AF65-F5344CB8AC3E}">
        <p14:creationId xmlns:p14="http://schemas.microsoft.com/office/powerpoint/2010/main" val="143787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090EB-F56C-4E08-8FE4-368EB5BF78B1}"/>
              </a:ext>
            </a:extLst>
          </p:cNvPr>
          <p:cNvSpPr txBox="1">
            <a:spLocks noChangeArrowheads="1"/>
          </p:cNvSpPr>
          <p:nvPr/>
        </p:nvSpPr>
        <p:spPr>
          <a:xfrm>
            <a:off x="1588168" y="286696"/>
            <a:ext cx="9649327" cy="1143000"/>
          </a:xfrm>
          <a:prstGeom prst="rect">
            <a:avLst/>
          </a:prstGeom>
        </p:spPr>
        <p:txBody>
          <a:bodyPr/>
          <a:lstStyle>
            <a:defPPr>
              <a:defRPr lang="es-EC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n-US" dirty="0"/>
              <a:t>Área de Administración del Personal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BF6A6A-4E32-449B-A401-66BCD33BA7D7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645712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Contratación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Nómina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Control de Ingresos, Salidas, Turnos</a:t>
            </a:r>
          </a:p>
        </p:txBody>
      </p:sp>
    </p:spTree>
    <p:extLst>
      <p:ext uri="{BB962C8B-B14F-4D97-AF65-F5344CB8AC3E}">
        <p14:creationId xmlns:p14="http://schemas.microsoft.com/office/powerpoint/2010/main" val="103899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090EB-F56C-4E08-8FE4-368EB5BF78B1}"/>
              </a:ext>
            </a:extLst>
          </p:cNvPr>
          <p:cNvSpPr txBox="1">
            <a:spLocks noChangeArrowheads="1"/>
          </p:cNvSpPr>
          <p:nvPr/>
        </p:nvSpPr>
        <p:spPr>
          <a:xfrm>
            <a:off x="1588168" y="286696"/>
            <a:ext cx="9649327" cy="1143000"/>
          </a:xfrm>
          <a:prstGeom prst="rect">
            <a:avLst/>
          </a:prstGeom>
        </p:spPr>
        <p:txBody>
          <a:bodyPr/>
          <a:lstStyle>
            <a:defPPr>
              <a:defRPr lang="es-EC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n-US" dirty="0"/>
              <a:t>Área de Desarrollo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BF6A6A-4E32-449B-A401-66BCD33BA7D7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645712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Información y Comunicación Interna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Evaluación del Desempeño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Sistema de Incentivos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Proceso de Promoción Interna</a:t>
            </a:r>
          </a:p>
        </p:txBody>
      </p:sp>
    </p:spTree>
    <p:extLst>
      <p:ext uri="{BB962C8B-B14F-4D97-AF65-F5344CB8AC3E}">
        <p14:creationId xmlns:p14="http://schemas.microsoft.com/office/powerpoint/2010/main" val="183015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4CD1452-2137-4074-8BC7-551FFC5CF41C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090EB-F56C-4E08-8FE4-368EB5BF78B1}"/>
              </a:ext>
            </a:extLst>
          </p:cNvPr>
          <p:cNvSpPr txBox="1">
            <a:spLocks noChangeArrowheads="1"/>
          </p:cNvSpPr>
          <p:nvPr/>
        </p:nvSpPr>
        <p:spPr>
          <a:xfrm>
            <a:off x="1588168" y="286696"/>
            <a:ext cx="9649327" cy="1143000"/>
          </a:xfrm>
          <a:prstGeom prst="rect">
            <a:avLst/>
          </a:prstGeom>
        </p:spPr>
        <p:txBody>
          <a:bodyPr/>
          <a:lstStyle>
            <a:defPPr>
              <a:defRPr lang="es-EC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s-ES" altLang="en-US" dirty="0"/>
              <a:t>Área de Formación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CBF6A6A-4E32-449B-A401-66BCD33BA7D7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645712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Planes de Formación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Planes de Entrenamiento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Planes de Formación Continua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Evaluación de la Eficacia de la Formación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Planes de Re-Conversión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Formación de Habilidades Personales y Directivas</a:t>
            </a:r>
          </a:p>
        </p:txBody>
      </p:sp>
    </p:spTree>
    <p:extLst>
      <p:ext uri="{BB962C8B-B14F-4D97-AF65-F5344CB8AC3E}">
        <p14:creationId xmlns:p14="http://schemas.microsoft.com/office/powerpoint/2010/main" val="109916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635726" y="1405208"/>
            <a:ext cx="10636332" cy="31700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sz="2000" b="1" dirty="0"/>
              <a:t>1	INTRODUCCIÓN</a:t>
            </a:r>
            <a:endParaRPr lang="es-ES" sz="1600" b="1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sz="2000" b="1" dirty="0"/>
              <a:t>2	PRINCIPALES FUNCIONES</a:t>
            </a:r>
          </a:p>
          <a:p>
            <a:pPr eaLnBrk="1" hangingPunct="1">
              <a:spcBef>
                <a:spcPct val="50000"/>
              </a:spcBef>
              <a:buFontTx/>
              <a:buAutoNum type="arabicPlain" startAt="3"/>
            </a:pPr>
            <a:r>
              <a:rPr lang="es-ES" sz="2000" b="1" dirty="0"/>
              <a:t>DETERMINACION DE FUNCIONES, RESPONSABILIDADES Y AUTORIDAD</a:t>
            </a:r>
          </a:p>
          <a:p>
            <a:pPr eaLnBrk="1" hangingPunct="1">
              <a:spcBef>
                <a:spcPct val="50000"/>
              </a:spcBef>
              <a:buFontTx/>
              <a:buAutoNum type="arabicPlain" startAt="3"/>
            </a:pPr>
            <a:r>
              <a:rPr lang="es-ES" sz="2000" b="1" dirty="0"/>
              <a:t>SELECCIÓN Y CONTRATACION DE PERSONAL</a:t>
            </a:r>
          </a:p>
          <a:p>
            <a:pPr eaLnBrk="1" hangingPunct="1">
              <a:spcBef>
                <a:spcPct val="50000"/>
              </a:spcBef>
              <a:buFontTx/>
              <a:buAutoNum type="arabicPlain" startAt="5"/>
            </a:pPr>
            <a:r>
              <a:rPr lang="es-ES" sz="2000" b="1" dirty="0"/>
              <a:t>FORMACIÓN Y DESARROLLO PROFESIONAL</a:t>
            </a:r>
          </a:p>
          <a:p>
            <a:pPr eaLnBrk="1" hangingPunct="1">
              <a:spcBef>
                <a:spcPct val="50000"/>
              </a:spcBef>
              <a:buFontTx/>
              <a:buAutoNum type="arabicPlain" startAt="5"/>
            </a:pPr>
            <a:r>
              <a:rPr lang="es-ES" sz="2000" b="1" dirty="0"/>
              <a:t>EVALUACIÓN DEL DESEMPEÑO</a:t>
            </a:r>
          </a:p>
          <a:p>
            <a:pPr eaLnBrk="1" hangingPunct="1">
              <a:spcBef>
                <a:spcPct val="50000"/>
              </a:spcBef>
              <a:buFontTx/>
              <a:buAutoNum type="arabicPlain" startAt="5"/>
            </a:pPr>
            <a:r>
              <a:rPr lang="es-ES" sz="2000" b="1" dirty="0"/>
              <a:t>RELACIÓN CON OTRAS ÁREAS DE INTERÉS</a:t>
            </a:r>
          </a:p>
        </p:txBody>
      </p:sp>
      <p:sp>
        <p:nvSpPr>
          <p:cNvPr id="9219" name="Comment 6"/>
          <p:cNvSpPr>
            <a:spLocks noChangeArrowheads="1"/>
          </p:cNvSpPr>
          <p:nvPr/>
        </p:nvSpPr>
        <p:spPr bwMode="auto">
          <a:xfrm>
            <a:off x="3000376" y="376238"/>
            <a:ext cx="6696075" cy="5318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s-ES" sz="3600" b="1" i="1" dirty="0">
                <a:solidFill>
                  <a:srgbClr val="0000FF"/>
                </a:solidFill>
                <a:latin typeface="Tahoma" panose="020B0604030504040204" pitchFamily="34" charset="0"/>
              </a:rPr>
              <a:t>CONTENIDO</a:t>
            </a:r>
          </a:p>
        </p:txBody>
      </p:sp>
      <p:pic>
        <p:nvPicPr>
          <p:cNvPr id="4" name="Imagen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9225"/>
            <a:ext cx="47466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2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WordArt 3"/>
          <p:cNvSpPr>
            <a:spLocks noChangeArrowheads="1" noChangeShapeType="1" noTextEdit="1"/>
          </p:cNvSpPr>
          <p:nvPr/>
        </p:nvSpPr>
        <p:spPr bwMode="auto">
          <a:xfrm>
            <a:off x="1727296" y="1251285"/>
            <a:ext cx="9825643" cy="28514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730"/>
              </a:avLst>
            </a:prstTxWarp>
          </a:bodyPr>
          <a:lstStyle/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Capítulo III.</a:t>
            </a:r>
          </a:p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DETERMINACIÓN DE FUNCIONES,</a:t>
            </a:r>
          </a:p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 RESPONSABILIDADES Y AUTORIDAD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</p:spTree>
    <p:extLst>
      <p:ext uri="{BB962C8B-B14F-4D97-AF65-F5344CB8AC3E}">
        <p14:creationId xmlns:p14="http://schemas.microsoft.com/office/powerpoint/2010/main" val="125903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C85B469-B02E-41B9-939F-03659CB22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6" y="726926"/>
            <a:ext cx="99752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Dentro de la Organización (Empresa, Pública, Privada, Cooperativa) es fundamental establecer la estructura de mando para la toma de decisiones, así como para la ejecución de las actividades diarias.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128B60-5ABD-45FE-8150-F537A3264A5A}"/>
              </a:ext>
            </a:extLst>
          </p:cNvPr>
          <p:cNvSpPr txBox="1"/>
          <p:nvPr/>
        </p:nvSpPr>
        <p:spPr>
          <a:xfrm>
            <a:off x="2214282" y="2598003"/>
            <a:ext cx="77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/>
              <a:t>Por esta razón lo primero es definir la Estructura Organizacional u Organigrama Funcional.</a:t>
            </a:r>
            <a:endParaRPr lang="en-US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147085-6339-4F4D-B7A3-D12E0B4B6C18}"/>
              </a:ext>
            </a:extLst>
          </p:cNvPr>
          <p:cNvSpPr txBox="1"/>
          <p:nvPr/>
        </p:nvSpPr>
        <p:spPr>
          <a:xfrm>
            <a:off x="2214281" y="4652161"/>
            <a:ext cx="776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/>
              <a:t>En algunos casos, esto puede tener requisitos legales asociados, tales como: Jefe de Unidad de Seguridad y Salud Ocupacional reporta directamente a la Alta Dirección.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90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41A2793-A2AD-4D16-9857-18582A31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16" y="457329"/>
            <a:ext cx="4271184" cy="24025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10BBC5-3EA0-430B-BB0E-F147D2FA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9" y="166737"/>
            <a:ext cx="4159163" cy="31226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3B079C-D3B7-4AF3-AE8B-FA01BE37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06" y="3638085"/>
            <a:ext cx="3851564" cy="28886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8E6BB2-C77A-465B-8D43-5C45340BF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68" y="3638085"/>
            <a:ext cx="3851564" cy="28916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1256E0-EFBB-46A5-BFF1-1E7F65222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64" y="3568632"/>
            <a:ext cx="3847543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8E1E0469-6E43-45DE-A42F-6F781C2D0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6" y="726926"/>
            <a:ext cx="9975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FUNCIONES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1E35DE-7302-4F68-848E-C92B7335D6CF}"/>
              </a:ext>
            </a:extLst>
          </p:cNvPr>
          <p:cNvSpPr txBox="1"/>
          <p:nvPr/>
        </p:nvSpPr>
        <p:spPr>
          <a:xfrm>
            <a:off x="2214282" y="1486379"/>
            <a:ext cx="776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/>
              <a:t>Constituyen la acción innata del puesto de trabajo, representan los fines esenciales y básicos que se deben realizar.</a:t>
            </a:r>
            <a:endParaRPr lang="en-US" sz="2400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24AF81F-A635-40B8-825A-C730BFA1A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377" y="2846136"/>
            <a:ext cx="9975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RESPONSABILIDADES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1A3E40-3000-45F1-9724-FF021CDA18DA}"/>
              </a:ext>
            </a:extLst>
          </p:cNvPr>
          <p:cNvSpPr txBox="1"/>
          <p:nvPr/>
        </p:nvSpPr>
        <p:spPr>
          <a:xfrm>
            <a:off x="2352825" y="3429000"/>
            <a:ext cx="776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/>
              <a:t>Constituyen los deberes u obligaciones que definen las funciones o actividades, por las cuales debe responder un individuo hacia su nivel jerárquico superior.</a:t>
            </a:r>
            <a:endParaRPr lang="en-US" sz="2400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8BBA5A6-1523-4B90-A5A4-5845B90A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847" y="4757381"/>
            <a:ext cx="9975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AUTORIDAD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A51191-E845-4BCE-8DA5-22CF270B44CE}"/>
              </a:ext>
            </a:extLst>
          </p:cNvPr>
          <p:cNvSpPr txBox="1"/>
          <p:nvPr/>
        </p:nvSpPr>
        <p:spPr>
          <a:xfrm>
            <a:off x="2352825" y="5366981"/>
            <a:ext cx="77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/>
              <a:t>Es la capacidad de tomar decisiones, que influyen sobre el propio trabajo o el de los demás.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369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81805D-7DFF-4543-8695-2A0FF425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85" y="0"/>
            <a:ext cx="7203004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4D1A699-F0C3-4F5B-9E6F-CE3FC637439A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</p:spTree>
    <p:extLst>
      <p:ext uri="{BB962C8B-B14F-4D97-AF65-F5344CB8AC3E}">
        <p14:creationId xmlns:p14="http://schemas.microsoft.com/office/powerpoint/2010/main" val="272794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17F7B5F-9B50-47F0-95C6-A4934AC8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6" y="726926"/>
            <a:ext cx="9975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DESCRIPCION DEL CARGO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DD944F1-C48D-4B50-B4D1-D49DEA799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6" y="2253386"/>
            <a:ext cx="2211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FUNCIONES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2DED999-1E84-48DB-A2B5-BC38A6435F7B}"/>
              </a:ext>
            </a:extLst>
          </p:cNvPr>
          <p:cNvSpPr txBox="1"/>
          <p:nvPr/>
        </p:nvSpPr>
        <p:spPr>
          <a:xfrm>
            <a:off x="4301420" y="1699390"/>
            <a:ext cx="2211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/>
              <a:t>Tareas</a:t>
            </a:r>
          </a:p>
          <a:p>
            <a:pPr algn="just"/>
            <a:r>
              <a:rPr lang="es-EC" sz="2400" dirty="0"/>
              <a:t>Deberes</a:t>
            </a:r>
          </a:p>
          <a:p>
            <a:pPr algn="just"/>
            <a:r>
              <a:rPr lang="es-EC" sz="2400" dirty="0"/>
              <a:t>Actividades</a:t>
            </a:r>
          </a:p>
          <a:p>
            <a:pPr algn="just"/>
            <a:r>
              <a:rPr lang="es-EC" sz="2400" dirty="0"/>
              <a:t>Funciones</a:t>
            </a:r>
            <a:endParaRPr lang="en-US" sz="2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65AECF8-9DC0-44F0-897C-37050D8E975D}"/>
              </a:ext>
            </a:extLst>
          </p:cNvPr>
          <p:cNvSpPr txBox="1"/>
          <p:nvPr/>
        </p:nvSpPr>
        <p:spPr>
          <a:xfrm>
            <a:off x="7071184" y="2253387"/>
            <a:ext cx="350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b="1" dirty="0"/>
              <a:t>QUÉ DEBEMOS HACER?</a:t>
            </a:r>
            <a:endParaRPr lang="en-US" sz="2400" b="1" dirty="0"/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5565A242-61B3-4381-8265-6BFC6DCC9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5" y="4324233"/>
            <a:ext cx="4078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RESPONSABILIDADES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DFB126-D8C5-4E40-A3DF-F6FAAB126055}"/>
              </a:ext>
            </a:extLst>
          </p:cNvPr>
          <p:cNvSpPr txBox="1"/>
          <p:nvPr/>
        </p:nvSpPr>
        <p:spPr>
          <a:xfrm>
            <a:off x="5419566" y="4001068"/>
            <a:ext cx="221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/>
              <a:t>Rendimiento</a:t>
            </a:r>
          </a:p>
          <a:p>
            <a:pPr algn="just"/>
            <a:r>
              <a:rPr lang="es-EC" sz="2400" dirty="0"/>
              <a:t>Tarea</a:t>
            </a:r>
          </a:p>
          <a:p>
            <a:pPr algn="just"/>
            <a:r>
              <a:rPr lang="es-EC" sz="2400" dirty="0"/>
              <a:t>Resultados</a:t>
            </a:r>
            <a:endParaRPr lang="en-US" sz="2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00222CE-E6D2-44E5-BC4E-9FF8C2DD91AE}"/>
              </a:ext>
            </a:extLst>
          </p:cNvPr>
          <p:cNvSpPr txBox="1"/>
          <p:nvPr/>
        </p:nvSpPr>
        <p:spPr>
          <a:xfrm>
            <a:off x="8066267" y="4324233"/>
            <a:ext cx="350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b="1" dirty="0"/>
              <a:t>POR QUÉ DEBEMOS RESPONDER?</a:t>
            </a:r>
            <a:endParaRPr lang="en-US" sz="2400" b="1" dirty="0"/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9F48CC46-80F2-4D21-ADDD-578DEF218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4" y="5850693"/>
            <a:ext cx="4078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AUTORIDADES</a:t>
            </a:r>
          </a:p>
        </p:txBody>
      </p:sp>
      <p:sp>
        <p:nvSpPr>
          <p:cNvPr id="22" name="Text Box 2">
            <a:extLst>
              <a:ext uri="{FF2B5EF4-FFF2-40B4-BE49-F238E27FC236}">
                <a16:creationId xmlns:a16="http://schemas.microsoft.com/office/drawing/2014/main" id="{ACD02E04-B55C-4678-9BB2-13F2AAF9C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763" y="5850692"/>
            <a:ext cx="40781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QUÉ DECISIÓN TOMAMOS?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B2D7CE-EEF4-43FC-A6C5-AD792CE3FC8E}"/>
              </a:ext>
            </a:extLst>
          </p:cNvPr>
          <p:cNvSpPr txBox="1"/>
          <p:nvPr/>
        </p:nvSpPr>
        <p:spPr>
          <a:xfrm>
            <a:off x="4414238" y="5715575"/>
            <a:ext cx="300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/>
              <a:t>Contratar / Despedir</a:t>
            </a:r>
          </a:p>
          <a:p>
            <a:pPr algn="just"/>
            <a:r>
              <a:rPr lang="es-EC" sz="2400" dirty="0"/>
              <a:t>Aprobar / Rechazar</a:t>
            </a:r>
          </a:p>
        </p:txBody>
      </p:sp>
    </p:spTree>
    <p:extLst>
      <p:ext uri="{BB962C8B-B14F-4D97-AF65-F5344CB8AC3E}">
        <p14:creationId xmlns:p14="http://schemas.microsoft.com/office/powerpoint/2010/main" val="354810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FF25-33E3-4DD4-BEA8-53531290803D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1075765"/>
            <a:ext cx="10262951" cy="5449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DENOMINACIÓN DEL CARGO: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PROPOSITO GENERAL: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TAREAS GENERICAS: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FACTORES: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Autonomía Decisional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Comunicación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Confidencialidad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Supervisión requerida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Responsabilidad</a:t>
            </a:r>
          </a:p>
          <a:p>
            <a:pPr marL="0" indent="0">
              <a:lnSpc>
                <a:spcPct val="100000"/>
              </a:lnSpc>
              <a:buNone/>
            </a:pPr>
            <a:endParaRPr lang="es-ES" altLang="en-US" sz="3200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F870B4D-A537-4139-AC43-202DBE2D9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906" y="332479"/>
            <a:ext cx="99752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dirty="0">
                <a:solidFill>
                  <a:srgbClr val="003300"/>
                </a:solidFill>
                <a:latin typeface="Arial" panose="020B0604020202020204" pitchFamily="34" charset="0"/>
              </a:rPr>
              <a:t>DESCRIPTIVO DEL CARGO</a:t>
            </a:r>
          </a:p>
        </p:txBody>
      </p:sp>
    </p:spTree>
    <p:extLst>
      <p:ext uri="{BB962C8B-B14F-4D97-AF65-F5344CB8AC3E}">
        <p14:creationId xmlns:p14="http://schemas.microsoft.com/office/powerpoint/2010/main" val="315584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FF25-33E3-4DD4-BEA8-53531290803D}"/>
              </a:ext>
            </a:extLst>
          </p:cNvPr>
          <p:cNvSpPr txBox="1">
            <a:spLocks noChangeArrowheads="1"/>
          </p:cNvSpPr>
          <p:nvPr/>
        </p:nvSpPr>
        <p:spPr>
          <a:xfrm>
            <a:off x="1455630" y="53798"/>
            <a:ext cx="10262951" cy="673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CONDICIONES AMBIENTALES Y RIESGOS DE TRABAJO: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Ambiente de Trabajo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Riesgos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Equipos y/o Dispositivos de Seguridad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COMPLEJIDAD DEL TRABAJO: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Tipo de Trabajo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Esfuerzo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REQUISITOS MINIMOS: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Educación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Formación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altLang="en-US" sz="3200" dirty="0"/>
              <a:t>Experiencia</a:t>
            </a:r>
          </a:p>
          <a:p>
            <a:pPr marL="0" indent="0">
              <a:lnSpc>
                <a:spcPct val="100000"/>
              </a:lnSpc>
              <a:buNone/>
            </a:pPr>
            <a:endParaRPr lang="es-E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90615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149AF2-2D14-4A20-BE69-890EDF3A3E4B}" type="slidenum">
              <a:rPr lang="en-US" sz="1200">
                <a:solidFill>
                  <a:srgbClr val="898989"/>
                </a:solidFill>
              </a:rPr>
              <a:pPr/>
              <a:t>28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2741614" y="1824038"/>
            <a:ext cx="78009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EC" sz="4800" dirty="0">
                <a:solidFill>
                  <a:srgbClr val="866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CAPITULO 4: Selección y Contratación de Personal</a:t>
            </a:r>
            <a:endParaRPr lang="es-EC" dirty="0">
              <a:solidFill>
                <a:srgbClr val="2E290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A9C090-9D1D-47B2-B781-0B130EFD96F3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</p:spTree>
    <p:extLst>
      <p:ext uri="{BB962C8B-B14F-4D97-AF65-F5344CB8AC3E}">
        <p14:creationId xmlns:p14="http://schemas.microsoft.com/office/powerpoint/2010/main" val="39788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A3978-6291-4365-8839-81A141917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355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C" altLang="en-US" sz="4000" b="1" dirty="0">
                <a:solidFill>
                  <a:srgbClr val="FF3300"/>
                </a:solidFill>
              </a:rPr>
              <a:t>C</a:t>
            </a:r>
            <a:r>
              <a:rPr lang="en-US" altLang="en-US" sz="4000" b="1" dirty="0" err="1">
                <a:solidFill>
                  <a:srgbClr val="FF3300"/>
                </a:solidFill>
              </a:rPr>
              <a:t>ómo</a:t>
            </a:r>
            <a:r>
              <a:rPr lang="en-US" altLang="en-US" sz="4000" b="1" dirty="0">
                <a:solidFill>
                  <a:srgbClr val="FF3300"/>
                </a:solidFill>
              </a:rPr>
              <a:t> </a:t>
            </a:r>
            <a:r>
              <a:rPr lang="en-US" altLang="en-US" sz="4000" b="1" dirty="0" err="1">
                <a:solidFill>
                  <a:srgbClr val="FF3300"/>
                </a:solidFill>
              </a:rPr>
              <a:t>partimos</a:t>
            </a:r>
            <a:r>
              <a:rPr lang="en-US" altLang="en-US" sz="4000" b="1" dirty="0">
                <a:solidFill>
                  <a:srgbClr val="FF3300"/>
                </a:solidFill>
              </a:rPr>
              <a:t>?</a:t>
            </a:r>
            <a:endParaRPr lang="es-EC" altLang="en-US" sz="4000" b="1" dirty="0">
              <a:solidFill>
                <a:srgbClr val="FF33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C3A638-D89F-40BD-A208-EB8107218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155" y="3584140"/>
            <a:ext cx="838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1" dirty="0" err="1"/>
              <a:t>Perfil</a:t>
            </a:r>
            <a:r>
              <a:rPr lang="en-US" altLang="en-US" sz="2400" b="1" dirty="0"/>
              <a:t> del Cargo</a:t>
            </a:r>
          </a:p>
          <a:p>
            <a:r>
              <a:rPr lang="en-US" altLang="en-US" sz="2400" b="1" dirty="0" err="1">
                <a:cs typeface="Arial" panose="020B0604020202020204" pitchFamily="34" charset="0"/>
              </a:rPr>
              <a:t>Cantidad</a:t>
            </a:r>
            <a:r>
              <a:rPr lang="en-US" altLang="en-US" sz="2400" b="1" dirty="0">
                <a:cs typeface="Arial" panose="020B0604020202020204" pitchFamily="34" charset="0"/>
              </a:rPr>
              <a:t> de Personas</a:t>
            </a:r>
          </a:p>
          <a:p>
            <a:r>
              <a:rPr lang="en-US" altLang="en-US" sz="2400" b="1" dirty="0">
                <a:cs typeface="Arial" panose="020B0604020202020204" pitchFamily="34" charset="0"/>
              </a:rPr>
              <a:t>Para </a:t>
            </a:r>
            <a:r>
              <a:rPr lang="en-US" altLang="en-US" sz="2400" b="1" dirty="0" err="1">
                <a:cs typeface="Arial" panose="020B0604020202020204" pitchFamily="34" charset="0"/>
              </a:rPr>
              <a:t>cuándo</a:t>
            </a:r>
            <a:r>
              <a:rPr lang="en-US" altLang="en-US" sz="2400" b="1" dirty="0">
                <a:cs typeface="Arial" panose="020B0604020202020204" pitchFamily="34" charset="0"/>
              </a:rPr>
              <a:t> se </a:t>
            </a:r>
            <a:r>
              <a:rPr lang="en-US" altLang="en-US" sz="2400" b="1" dirty="0" err="1">
                <a:cs typeface="Arial" panose="020B0604020202020204" pitchFamily="34" charset="0"/>
              </a:rPr>
              <a:t>necesitan</a:t>
            </a:r>
            <a:r>
              <a:rPr lang="en-US" altLang="en-US" sz="2400" b="1" dirty="0">
                <a:cs typeface="Arial" panose="020B0604020202020204" pitchFamily="34" charset="0"/>
              </a:rPr>
              <a:t> las personas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39CEA58-98D1-4BBF-BB43-3A1F9B878A20}"/>
              </a:ext>
            </a:extLst>
          </p:cNvPr>
          <p:cNvSpPr txBox="1"/>
          <p:nvPr/>
        </p:nvSpPr>
        <p:spPr>
          <a:xfrm>
            <a:off x="1486503" y="1457979"/>
            <a:ext cx="9719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dirty="0"/>
              <a:t>Tiene como objetivo proporcionar a la organización en todo momento el personal necesario, tanto en calidad como en cantidad, para conseguir eficazmente los resultados de la empresa, con un criterio de rentabilidad económica.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179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auto">
          <a:xfrm>
            <a:off x="4167188" y="825818"/>
            <a:ext cx="327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_tradnl" sz="2400" b="1" dirty="0">
                <a:solidFill>
                  <a:srgbClr val="FF3300"/>
                </a:solidFill>
              </a:rPr>
              <a:t>OBJETIVOS:</a:t>
            </a:r>
            <a:endParaRPr lang="es-ES_tradnl" sz="2400" b="1" dirty="0"/>
          </a:p>
        </p:txBody>
      </p:sp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1390917" y="1397401"/>
            <a:ext cx="9800823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sz="2200" dirty="0"/>
              <a:t> Conocer las principales funciones de la Gestión de Recursos Humanos.</a:t>
            </a:r>
          </a:p>
          <a:p>
            <a:pPr eaLnBrk="1" hangingPunct="1">
              <a:spcBef>
                <a:spcPct val="50000"/>
              </a:spcBef>
            </a:pPr>
            <a:r>
              <a:rPr lang="es-ES_tradnl" sz="2200" dirty="0"/>
              <a:t> Identificar las funciones, responsabilidades y autoridades del personal.</a:t>
            </a:r>
          </a:p>
          <a:p>
            <a:pPr eaLnBrk="1" hangingPunct="1">
              <a:spcBef>
                <a:spcPct val="50000"/>
              </a:spcBef>
            </a:pPr>
            <a:r>
              <a:rPr lang="es-ES_tradnl" sz="2200" dirty="0"/>
              <a:t> Evaluar la competencia del personal para selección y evaluación del desempeño.</a:t>
            </a:r>
          </a:p>
          <a:p>
            <a:pPr eaLnBrk="1" hangingPunct="1">
              <a:spcBef>
                <a:spcPct val="50000"/>
              </a:spcBef>
            </a:pPr>
            <a:r>
              <a:rPr lang="es-ES_tradnl" sz="2200" dirty="0"/>
              <a:t> Desarrollar planes de formación, capacitación y desarrollo de carrera profesional.</a:t>
            </a:r>
          </a:p>
        </p:txBody>
      </p:sp>
      <p:pic>
        <p:nvPicPr>
          <p:cNvPr id="4" name="Imagen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9225"/>
            <a:ext cx="47466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463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343B6D-F688-411C-81AA-9DC762DA66EE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ACAD59-048E-424E-9BDA-DD9FD8D9C57A}"/>
              </a:ext>
            </a:extLst>
          </p:cNvPr>
          <p:cNvSpPr txBox="1"/>
          <p:nvPr/>
        </p:nvSpPr>
        <p:spPr>
          <a:xfrm>
            <a:off x="1414785" y="382214"/>
            <a:ext cx="9719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dirty="0"/>
              <a:t>SELECCIÓN EXTERNA: Comprende desde la recepción de solicitudes de personal y Hojas de Vida (</a:t>
            </a:r>
            <a:r>
              <a:rPr lang="es-EC" sz="2800" dirty="0" err="1"/>
              <a:t>Curriculum</a:t>
            </a:r>
            <a:r>
              <a:rPr lang="es-EC" sz="2800" dirty="0"/>
              <a:t> Vite), hasta la aceptación del candidato y su posterior incorporación a la empresa.</a:t>
            </a:r>
            <a:endParaRPr lang="en-US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7795573-29FB-4DF8-8CD3-0A2BDFDDA384}"/>
              </a:ext>
            </a:extLst>
          </p:cNvPr>
          <p:cNvSpPr txBox="1"/>
          <p:nvPr/>
        </p:nvSpPr>
        <p:spPr>
          <a:xfrm>
            <a:off x="1414785" y="2311975"/>
            <a:ext cx="97193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dirty="0"/>
              <a:t>SELECCIÓN INTERNA: Comprende desde la recepción de solicitudes de personal y Hojas de Vida (</a:t>
            </a:r>
            <a:r>
              <a:rPr lang="es-EC" sz="2800" dirty="0" err="1"/>
              <a:t>Curriculum</a:t>
            </a:r>
            <a:r>
              <a:rPr lang="es-EC" sz="2800" dirty="0"/>
              <a:t> Vite) a partir de referidos, recomendados, personal que desea una promoción o conocidos por personal de la propia organización.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433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5" name="Rectángulo redondeado 2">
            <a:extLst>
              <a:ext uri="{FF2B5EF4-FFF2-40B4-BE49-F238E27FC236}">
                <a16:creationId xmlns:a16="http://schemas.microsoft.com/office/drawing/2014/main" id="{40D7EE20-7C75-40C5-971B-A9DDDFAD13B1}"/>
              </a:ext>
            </a:extLst>
          </p:cNvPr>
          <p:cNvSpPr/>
          <p:nvPr/>
        </p:nvSpPr>
        <p:spPr>
          <a:xfrm>
            <a:off x="3392486" y="314325"/>
            <a:ext cx="555942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C" sz="2400" b="1" dirty="0">
                <a:solidFill>
                  <a:schemeClr val="tx1"/>
                </a:solidFill>
              </a:rPr>
              <a:t>EVALUACIÓN DE LA COMPETENCIA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99B7A989-21DC-4938-90C5-053B9FE02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481" y="1243101"/>
            <a:ext cx="90633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Se compara el requisito del Perfil del Cargo respecto a la Carpeta / Hoja de Vida / </a:t>
            </a:r>
            <a:r>
              <a:rPr lang="es-EC" altLang="en-US" sz="2400" dirty="0" err="1"/>
              <a:t>Curriculum</a:t>
            </a:r>
            <a:r>
              <a:rPr lang="es-EC" altLang="en-US" sz="2400" dirty="0"/>
              <a:t> Vitae del Personal aspirante.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BC78E5-27AF-430C-BE47-EB5CB71F06BD}"/>
              </a:ext>
            </a:extLst>
          </p:cNvPr>
          <p:cNvSpPr txBox="1"/>
          <p:nvPr/>
        </p:nvSpPr>
        <p:spPr>
          <a:xfrm>
            <a:off x="1416424" y="2725271"/>
            <a:ext cx="247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EDUCACIÓN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189891-B4A7-4CFA-B2A9-8F4979DC7FFF}"/>
              </a:ext>
            </a:extLst>
          </p:cNvPr>
          <p:cNvSpPr txBox="1"/>
          <p:nvPr/>
        </p:nvSpPr>
        <p:spPr>
          <a:xfrm>
            <a:off x="1416424" y="3898176"/>
            <a:ext cx="247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FORMACIÓN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DE2725-7CBA-4371-8B8D-B264936D64F6}"/>
              </a:ext>
            </a:extLst>
          </p:cNvPr>
          <p:cNvSpPr txBox="1"/>
          <p:nvPr/>
        </p:nvSpPr>
        <p:spPr>
          <a:xfrm>
            <a:off x="1416424" y="5071081"/>
            <a:ext cx="247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EXPERIENCIA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DA34472-FB2C-42DD-8B5F-A77C1E976D17}"/>
              </a:ext>
            </a:extLst>
          </p:cNvPr>
          <p:cNvSpPr txBox="1"/>
          <p:nvPr/>
        </p:nvSpPr>
        <p:spPr>
          <a:xfrm>
            <a:off x="3101788" y="2510118"/>
            <a:ext cx="209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Educación Básica</a:t>
            </a:r>
          </a:p>
          <a:p>
            <a:r>
              <a:rPr lang="es-EC" dirty="0"/>
              <a:t>Bachiller</a:t>
            </a:r>
          </a:p>
          <a:p>
            <a:r>
              <a:rPr lang="es-EC" dirty="0"/>
              <a:t>Tercer Nivel</a:t>
            </a:r>
          </a:p>
          <a:p>
            <a:r>
              <a:rPr lang="es-EC" dirty="0"/>
              <a:t>Cuarto Nivel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460A76-D5B9-466B-B2BB-928B221F6F9A}"/>
              </a:ext>
            </a:extLst>
          </p:cNvPr>
          <p:cNvSpPr txBox="1"/>
          <p:nvPr/>
        </p:nvSpPr>
        <p:spPr>
          <a:xfrm>
            <a:off x="3101788" y="3844386"/>
            <a:ext cx="2097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Cursos</a:t>
            </a:r>
          </a:p>
          <a:p>
            <a:r>
              <a:rPr lang="es-EC" dirty="0"/>
              <a:t>Seminarios</a:t>
            </a:r>
          </a:p>
          <a:p>
            <a:r>
              <a:rPr lang="es-EC" dirty="0"/>
              <a:t>Talleres</a:t>
            </a:r>
          </a:p>
          <a:p>
            <a:r>
              <a:rPr lang="es-EC" dirty="0"/>
              <a:t>Entrenamiento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3DE221B-9765-42C8-B0F4-F21D116EBA3D}"/>
              </a:ext>
            </a:extLst>
          </p:cNvPr>
          <p:cNvSpPr txBox="1"/>
          <p:nvPr/>
        </p:nvSpPr>
        <p:spPr>
          <a:xfrm>
            <a:off x="3101788" y="5098505"/>
            <a:ext cx="2474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Específica en el cargo</a:t>
            </a:r>
          </a:p>
          <a:p>
            <a:r>
              <a:rPr lang="es-EC" dirty="0"/>
              <a:t>Experiencia laboral</a:t>
            </a:r>
          </a:p>
          <a:p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D3B9382-7CBB-48DB-ADCC-FC625D9DD5B5}"/>
              </a:ext>
            </a:extLst>
          </p:cNvPr>
          <p:cNvSpPr/>
          <p:nvPr/>
        </p:nvSpPr>
        <p:spPr>
          <a:xfrm>
            <a:off x="5844988" y="2223247"/>
            <a:ext cx="1810871" cy="502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b="1" dirty="0">
                <a:solidFill>
                  <a:schemeClr val="tx1"/>
                </a:solidFill>
                <a:latin typeface="Arial Black" panose="020B0A04020102020204" pitchFamily="34" charset="0"/>
              </a:rPr>
              <a:t>CUMPLE</a:t>
            </a:r>
            <a:endParaRPr 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84A29F2-6EC4-4C95-A450-1879AEF0A8DD}"/>
              </a:ext>
            </a:extLst>
          </p:cNvPr>
          <p:cNvSpPr/>
          <p:nvPr/>
        </p:nvSpPr>
        <p:spPr>
          <a:xfrm>
            <a:off x="7835155" y="2223248"/>
            <a:ext cx="1810871" cy="50202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b="1" dirty="0">
                <a:solidFill>
                  <a:schemeClr val="tx1"/>
                </a:solidFill>
                <a:latin typeface="Arial Black" panose="020B0A04020102020204" pitchFamily="34" charset="0"/>
              </a:rPr>
              <a:t>NO CUMPLE</a:t>
            </a:r>
            <a:endParaRPr lang="en-US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C7A0F91-6948-451F-B329-269A2326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81" y="3415029"/>
            <a:ext cx="1327423" cy="12003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F8FAC38-74A2-4095-B86F-30823402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25" y="3532564"/>
            <a:ext cx="1200329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E9B8CC8-A38A-4C0E-B00F-8AC91B033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436" y="228601"/>
            <a:ext cx="9159082" cy="124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/>
              <a:t>La </a:t>
            </a:r>
            <a:r>
              <a:rPr lang="en-US" altLang="en-US" sz="2400" b="1" dirty="0" err="1"/>
              <a:t>selección</a:t>
            </a:r>
            <a:r>
              <a:rPr lang="en-US" altLang="en-US" sz="2400" b="1" dirty="0"/>
              <a:t> del personal se </a:t>
            </a:r>
            <a:r>
              <a:rPr lang="en-US" altLang="en-US" sz="2400" b="1" dirty="0" err="1"/>
              <a:t>realiza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sobre</a:t>
            </a:r>
            <a:r>
              <a:rPr lang="en-US" altLang="en-US" sz="2400" b="1" dirty="0"/>
              <a:t> el </a:t>
            </a:r>
            <a:r>
              <a:rPr lang="en-US" altLang="en-US" sz="2400" b="1" dirty="0" err="1"/>
              <a:t>criterio</a:t>
            </a:r>
            <a:r>
              <a:rPr lang="en-US" altLang="en-US" sz="2400" b="1" dirty="0"/>
              <a:t> de </a:t>
            </a:r>
            <a:r>
              <a:rPr lang="en-US" altLang="en-US" sz="2400" b="1" dirty="0" err="1"/>
              <a:t>cumplir</a:t>
            </a:r>
            <a:r>
              <a:rPr lang="en-US" altLang="en-US" sz="2400" b="1" dirty="0"/>
              <a:t> con los </a:t>
            </a:r>
            <a:r>
              <a:rPr lang="en-US" altLang="en-US" sz="2400" b="1" dirty="0" err="1"/>
              <a:t>requisitos</a:t>
            </a:r>
            <a:r>
              <a:rPr lang="en-US" altLang="en-US" sz="2400" b="1" dirty="0"/>
              <a:t> de </a:t>
            </a:r>
            <a:r>
              <a:rPr lang="en-US" altLang="en-US" sz="2400" b="1" dirty="0" err="1"/>
              <a:t>competencia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establecidos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en</a:t>
            </a:r>
            <a:r>
              <a:rPr lang="en-US" altLang="en-US" sz="2400" b="1" dirty="0"/>
              <a:t> el </a:t>
            </a:r>
            <a:r>
              <a:rPr lang="en-US" altLang="en-US" sz="2400" b="1" dirty="0" err="1"/>
              <a:t>Perfil</a:t>
            </a:r>
            <a:r>
              <a:rPr lang="en-US" altLang="en-US" sz="2400" b="1" dirty="0"/>
              <a:t> del Cargo.</a:t>
            </a:r>
          </a:p>
        </p:txBody>
      </p:sp>
      <p:sp>
        <p:nvSpPr>
          <p:cNvPr id="8" name="CuadroTexto 3">
            <a:extLst>
              <a:ext uri="{FF2B5EF4-FFF2-40B4-BE49-F238E27FC236}">
                <a16:creationId xmlns:a16="http://schemas.microsoft.com/office/drawing/2014/main" id="{E0265595-8872-4212-B72A-E4CA42929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198" y="2388919"/>
            <a:ext cx="330797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Para demostrar cumplimiento es necesario disponer de registros (copias o certificados) en medio físico o electrónico.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7BF4A2-F976-4B1C-8757-825C9FAE0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24" y="2080091"/>
            <a:ext cx="6096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64009E-0C82-42CA-A791-1F9C2A90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911" y="228601"/>
            <a:ext cx="10809217" cy="124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b="1" dirty="0" err="1"/>
              <a:t>Qué</a:t>
            </a:r>
            <a:r>
              <a:rPr lang="en-US" altLang="en-US" b="1" dirty="0"/>
              <a:t> </a:t>
            </a:r>
            <a:r>
              <a:rPr lang="en-US" altLang="en-US" b="1" dirty="0" err="1"/>
              <a:t>pasa</a:t>
            </a:r>
            <a:r>
              <a:rPr lang="en-US" altLang="en-US" b="1" dirty="0"/>
              <a:t> </a:t>
            </a:r>
            <a:r>
              <a:rPr lang="en-US" altLang="en-US" b="1" dirty="0" err="1"/>
              <a:t>si</a:t>
            </a:r>
            <a:r>
              <a:rPr lang="en-US" altLang="en-US" b="1" dirty="0"/>
              <a:t> el personal NO CUMPLE con los </a:t>
            </a:r>
            <a:r>
              <a:rPr lang="en-US" altLang="en-US" b="1" dirty="0" err="1"/>
              <a:t>requisitos</a:t>
            </a:r>
            <a:r>
              <a:rPr lang="en-US" altLang="en-US" b="1" dirty="0"/>
              <a:t> </a:t>
            </a:r>
            <a:r>
              <a:rPr lang="en-US" altLang="en-US" b="1" dirty="0" err="1"/>
              <a:t>establecidos</a:t>
            </a:r>
            <a:r>
              <a:rPr lang="en-US" altLang="en-US" b="1" dirty="0"/>
              <a:t> </a:t>
            </a:r>
            <a:r>
              <a:rPr lang="en-US" altLang="en-US" b="1" dirty="0" err="1"/>
              <a:t>en</a:t>
            </a:r>
            <a:r>
              <a:rPr lang="en-US" altLang="en-US" b="1" dirty="0"/>
              <a:t> el </a:t>
            </a:r>
            <a:r>
              <a:rPr lang="en-US" altLang="en-US" b="1" dirty="0" err="1"/>
              <a:t>Perfil</a:t>
            </a:r>
            <a:r>
              <a:rPr lang="en-US" altLang="en-US" b="1" dirty="0"/>
              <a:t> del Cargo?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AE1F3F-B4EB-4A78-8EBD-4D56A2D5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7" y="1492624"/>
            <a:ext cx="4876800" cy="1485900"/>
          </a:xfrm>
          <a:prstGeom prst="rect">
            <a:avLst/>
          </a:prstGeom>
        </p:spPr>
      </p:pic>
      <p:sp>
        <p:nvSpPr>
          <p:cNvPr id="9" name="CuadroTexto 3">
            <a:extLst>
              <a:ext uri="{FF2B5EF4-FFF2-40B4-BE49-F238E27FC236}">
                <a16:creationId xmlns:a16="http://schemas.microsoft.com/office/drawing/2014/main" id="{2E1FF717-D793-41AA-A32D-CCBE2176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977" y="1632517"/>
            <a:ext cx="544015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No contratar a la persona y continuar buscando entre candidatos para el puesto de trabajo.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52CE2E-9AB3-468D-BC6D-9E52D465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12" y="3879477"/>
            <a:ext cx="1713405" cy="14858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0C8398-44A4-4AD1-B65A-B672A61233B4}"/>
              </a:ext>
            </a:extLst>
          </p:cNvPr>
          <p:cNvSpPr txBox="1"/>
          <p:nvPr/>
        </p:nvSpPr>
        <p:spPr>
          <a:xfrm>
            <a:off x="3030071" y="4195482"/>
            <a:ext cx="2799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solidFill>
                  <a:schemeClr val="accent5">
                    <a:lumMod val="50000"/>
                  </a:schemeClr>
                </a:solidFill>
              </a:rPr>
              <a:t>OPCION – 2 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CuadroTexto 3">
            <a:extLst>
              <a:ext uri="{FF2B5EF4-FFF2-40B4-BE49-F238E27FC236}">
                <a16:creationId xmlns:a16="http://schemas.microsoft.com/office/drawing/2014/main" id="{D79E9727-5195-43E8-A177-474E4926C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165" y="3652930"/>
            <a:ext cx="554296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Contratar a la persona con la Autorización de la Alta Dirección.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En este caso se deben tomar acciones complementarias de formación, entrenamiento o supervisión.</a:t>
            </a:r>
          </a:p>
        </p:txBody>
      </p:sp>
    </p:spTree>
    <p:extLst>
      <p:ext uri="{BB962C8B-B14F-4D97-AF65-F5344CB8AC3E}">
        <p14:creationId xmlns:p14="http://schemas.microsoft.com/office/powerpoint/2010/main" val="1627932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75FE82-0095-4AB4-A948-2FDC28CD6A5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4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C1640E-E919-4FA4-8F03-91D021D2B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911" y="228601"/>
            <a:ext cx="10809217" cy="124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b="1" dirty="0" err="1"/>
              <a:t>En</a:t>
            </a:r>
            <a:r>
              <a:rPr lang="en-US" altLang="en-US" b="1" dirty="0"/>
              <a:t> </a:t>
            </a:r>
            <a:r>
              <a:rPr lang="en-US" altLang="en-US" b="1" dirty="0" err="1"/>
              <a:t>algunos</a:t>
            </a:r>
            <a:r>
              <a:rPr lang="en-US" altLang="en-US" b="1" dirty="0"/>
              <a:t> </a:t>
            </a:r>
            <a:r>
              <a:rPr lang="en-US" altLang="en-US" b="1" dirty="0" err="1"/>
              <a:t>casos</a:t>
            </a:r>
            <a:r>
              <a:rPr lang="en-US" altLang="en-US" b="1" dirty="0"/>
              <a:t> </a:t>
            </a:r>
            <a:r>
              <a:rPr lang="en-US" altLang="en-US" b="1" dirty="0" err="1"/>
              <a:t>puede</a:t>
            </a:r>
            <a:r>
              <a:rPr lang="en-US" altLang="en-US" b="1" dirty="0"/>
              <a:t> </a:t>
            </a:r>
            <a:r>
              <a:rPr lang="en-US" altLang="en-US" b="1" dirty="0" err="1"/>
              <a:t>requerirse</a:t>
            </a:r>
            <a:r>
              <a:rPr lang="en-US" altLang="en-US" b="1" dirty="0"/>
              <a:t> </a:t>
            </a:r>
            <a:r>
              <a:rPr lang="en-US" altLang="en-US" b="1" dirty="0" err="1"/>
              <a:t>realizar</a:t>
            </a:r>
            <a:r>
              <a:rPr lang="en-US" altLang="en-US" b="1" dirty="0"/>
              <a:t> </a:t>
            </a:r>
            <a:r>
              <a:rPr lang="en-US" altLang="en-US" b="1" dirty="0" err="1"/>
              <a:t>pruebas</a:t>
            </a:r>
            <a:r>
              <a:rPr lang="en-US" altLang="en-US" b="1" dirty="0"/>
              <a:t> </a:t>
            </a:r>
            <a:r>
              <a:rPr lang="en-US" altLang="en-US" b="1" dirty="0" err="1"/>
              <a:t>psicotécnicas</a:t>
            </a:r>
            <a:r>
              <a:rPr lang="en-US" altLang="en-US" b="1" dirty="0"/>
              <a:t>, </a:t>
            </a:r>
            <a:r>
              <a:rPr lang="en-US" altLang="en-US" b="1" dirty="0" err="1"/>
              <a:t>inteligencia</a:t>
            </a:r>
            <a:r>
              <a:rPr lang="en-US" altLang="en-US" b="1" dirty="0"/>
              <a:t>, </a:t>
            </a:r>
            <a:r>
              <a:rPr lang="en-US" altLang="en-US" b="1" dirty="0" err="1"/>
              <a:t>aptitud</a:t>
            </a:r>
            <a:r>
              <a:rPr lang="en-US" altLang="en-US" b="1" dirty="0"/>
              <a:t> o de </a:t>
            </a:r>
            <a:r>
              <a:rPr lang="en-US" altLang="en-US" b="1" dirty="0" err="1"/>
              <a:t>personalidad</a:t>
            </a:r>
            <a:r>
              <a:rPr lang="en-US" altLang="en-US" b="1" dirty="0"/>
              <a:t>.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EB9D0EC3-EBEA-48DF-8EE4-CDA8156BD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0443" y="2205576"/>
            <a:ext cx="54401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Las mismas se pueden contratar con algún profesional de Psicología o realizarse a partir de pruebas disponibles.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89D79A-21C1-4023-9F4A-3E40AE09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" y="4809284"/>
            <a:ext cx="2705100" cy="1685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294B09-0F47-45E4-8D70-AE2D1E77E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3" y="4510600"/>
            <a:ext cx="1295400" cy="1847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C5A593-FB74-4A8E-A583-15C3BD0F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001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149AF2-2D14-4A20-BE69-890EDF3A3E4B}" type="slidenum">
              <a:rPr lang="en-US" sz="1200">
                <a:solidFill>
                  <a:srgbClr val="898989"/>
                </a:solidFill>
              </a:rPr>
              <a:pPr/>
              <a:t>35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1864660" y="1824038"/>
            <a:ext cx="867793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C" sz="4800" dirty="0">
                <a:solidFill>
                  <a:srgbClr val="866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CAPITULO 5: FORMACIÓN Y DESARROLLO PROFESIONAL</a:t>
            </a:r>
            <a:endParaRPr lang="es-EC" dirty="0">
              <a:solidFill>
                <a:srgbClr val="2E290E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A9C090-9D1D-47B2-B781-0B130EFD96F3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5</a:t>
            </a:r>
          </a:p>
        </p:txBody>
      </p:sp>
    </p:spTree>
    <p:extLst>
      <p:ext uri="{BB962C8B-B14F-4D97-AF65-F5344CB8AC3E}">
        <p14:creationId xmlns:p14="http://schemas.microsoft.com/office/powerpoint/2010/main" val="3846729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6500B7-648D-45CD-B90F-86F7DE5D6865}"/>
              </a:ext>
            </a:extLst>
          </p:cNvPr>
          <p:cNvSpPr txBox="1"/>
          <p:nvPr/>
        </p:nvSpPr>
        <p:spPr>
          <a:xfrm>
            <a:off x="1025237" y="392897"/>
            <a:ext cx="848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/>
              <a:t>IDENTIFICACIÓN DE NECESIDADES DE FORMACIÓN</a:t>
            </a:r>
            <a:endParaRPr lang="en-US" sz="2800" b="1" dirty="0"/>
          </a:p>
        </p:txBody>
      </p:sp>
      <p:sp>
        <p:nvSpPr>
          <p:cNvPr id="9" name="CuadroTexto 3">
            <a:extLst>
              <a:ext uri="{FF2B5EF4-FFF2-40B4-BE49-F238E27FC236}">
                <a16:creationId xmlns:a16="http://schemas.microsoft.com/office/drawing/2014/main" id="{BDB075F8-F84F-478A-902A-77FE04FC4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002" y="1306416"/>
            <a:ext cx="90516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s-EC" altLang="en-US" sz="2400" dirty="0"/>
              <a:t>Es necesario identificar de manera continua las necesidades de formación del personal. Las fuentes para obtener dicha información provienen de:</a:t>
            </a:r>
          </a:p>
        </p:txBody>
      </p:sp>
      <p:sp>
        <p:nvSpPr>
          <p:cNvPr id="11" name="CuadroTexto 3">
            <a:extLst>
              <a:ext uri="{FF2B5EF4-FFF2-40B4-BE49-F238E27FC236}">
                <a16:creationId xmlns:a16="http://schemas.microsoft.com/office/drawing/2014/main" id="{5E6FF7D1-1EDE-4701-8C42-6194BC10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002" y="2781596"/>
            <a:ext cx="876207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s-EC" altLang="en-US" sz="2400" dirty="0"/>
              <a:t>Evaluación de Competencia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Brechas entre el Perfil del Cargo y el Trabajador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Evaluación de Desempeño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Plan de Carrera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Entrevista al Jefe inmediato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Entrevista al Trabajador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Quejas y Reclamos de los Clientes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Estadísticas de Accidentes e Incidentes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Planes de Re-Conversión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Planificación Estratégica </a:t>
            </a:r>
          </a:p>
        </p:txBody>
      </p:sp>
    </p:spTree>
    <p:extLst>
      <p:ext uri="{BB962C8B-B14F-4D97-AF65-F5344CB8AC3E}">
        <p14:creationId xmlns:p14="http://schemas.microsoft.com/office/powerpoint/2010/main" val="1704025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954C83-42D1-47BA-897A-88760DD38E71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E3C637-A0D0-4967-8F86-87D1B9F5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13" y="996972"/>
            <a:ext cx="9348223" cy="56002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8556E0-6D8C-436E-8752-53130396B24D}"/>
              </a:ext>
            </a:extLst>
          </p:cNvPr>
          <p:cNvSpPr txBox="1"/>
          <p:nvPr/>
        </p:nvSpPr>
        <p:spPr>
          <a:xfrm>
            <a:off x="1025237" y="392897"/>
            <a:ext cx="848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/>
              <a:t>PLAN DE FORMACIÓN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8731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5</a:t>
            </a:r>
          </a:p>
        </p:txBody>
      </p:sp>
      <p:pic>
        <p:nvPicPr>
          <p:cNvPr id="1026" name="Picture 2" descr="Evaluación de efectividad de la capacitación | Grupo Myth">
            <a:extLst>
              <a:ext uri="{FF2B5EF4-FFF2-40B4-BE49-F238E27FC236}">
                <a16:creationId xmlns:a16="http://schemas.microsoft.com/office/drawing/2014/main" id="{6798B8A8-D35B-4E35-BD45-ADA3EA62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947" y="891053"/>
            <a:ext cx="4762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1BBA3C4-CBCC-4B4D-9C6D-FDDBC653E4EA}"/>
              </a:ext>
            </a:extLst>
          </p:cNvPr>
          <p:cNvSpPr txBox="1"/>
          <p:nvPr/>
        </p:nvSpPr>
        <p:spPr>
          <a:xfrm>
            <a:off x="1025237" y="392897"/>
            <a:ext cx="848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/>
              <a:t>EVALUACION DE EFICACIA DE LA FORMACIÓN</a:t>
            </a:r>
            <a:endParaRPr lang="en-US" sz="2800" b="1" dirty="0"/>
          </a:p>
        </p:txBody>
      </p:sp>
      <p:sp>
        <p:nvSpPr>
          <p:cNvPr id="8" name="CuadroTexto 3">
            <a:extLst>
              <a:ext uri="{FF2B5EF4-FFF2-40B4-BE49-F238E27FC236}">
                <a16:creationId xmlns:a16="http://schemas.microsoft.com/office/drawing/2014/main" id="{3C3DAD4F-4E4A-4F07-9A81-AFB69AA55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237" y="1309222"/>
            <a:ext cx="8762077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s-EC" altLang="en-US" sz="2400" dirty="0"/>
              <a:t>Examen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Prueba de Conocimientos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Proyecto de Aplicación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Evaluación de Desempeño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Replicar el Conocimiento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Informe del Instructor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Prueba de Aplicación Práctica</a:t>
            </a:r>
          </a:p>
          <a:p>
            <a:pPr algn="just">
              <a:spcBef>
                <a:spcPct val="0"/>
              </a:spcBef>
            </a:pPr>
            <a:r>
              <a:rPr lang="es-EC" altLang="en-US" sz="2400" dirty="0"/>
              <a:t>Entrevista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0B1BB6-E08F-4C9F-8D19-4E24258A9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62" y="4749315"/>
            <a:ext cx="3237424" cy="182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5149AF2-2D14-4A20-BE69-890EDF3A3E4B}" type="slidenum">
              <a:rPr lang="en-US" sz="1200">
                <a:solidFill>
                  <a:srgbClr val="898989"/>
                </a:solidFill>
              </a:rPr>
              <a:pPr/>
              <a:t>39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A9C090-9D1D-47B2-B781-0B130EFD96F3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6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AA28B6CA-7E47-4FF4-939B-FB9C42470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660" y="1824038"/>
            <a:ext cx="867793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C" sz="4800" dirty="0">
                <a:solidFill>
                  <a:srgbClr val="866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CAPITULO 6: EVALUACIÓN DEL DESEMPEÑO</a:t>
            </a:r>
          </a:p>
        </p:txBody>
      </p:sp>
    </p:spTree>
    <p:extLst>
      <p:ext uri="{BB962C8B-B14F-4D97-AF65-F5344CB8AC3E}">
        <p14:creationId xmlns:p14="http://schemas.microsoft.com/office/powerpoint/2010/main" val="4058997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2625725" y="1331914"/>
            <a:ext cx="7239000" cy="460375"/>
          </a:xfrm>
          <a:prstGeom prst="rect">
            <a:avLst/>
          </a:prstGeom>
          <a:solidFill>
            <a:srgbClr val="CCFFCC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sz="2400" b="1">
                <a:solidFill>
                  <a:srgbClr val="FF0000"/>
                </a:solidFill>
                <a:latin typeface="Times New Roman" panose="02020603050405020304" pitchFamily="18" charset="0"/>
              </a:rPr>
              <a:t>CONOCIENDO EL EQUIPO DE TRABAJO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57943" y="2147889"/>
            <a:ext cx="8906783" cy="2893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C" sz="1800" b="1" dirty="0">
                <a:solidFill>
                  <a:srgbClr val="002060"/>
                </a:solidFill>
              </a:rPr>
              <a:t>TALLER DE PRESENTACION PERSONAL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C" sz="1800" b="1" dirty="0"/>
              <a:t>Quién eres?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C" sz="1800" b="1" dirty="0"/>
              <a:t>En qué área trabajas?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C" sz="1800" b="1" dirty="0"/>
              <a:t>Qué esperas de este curso?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EC" sz="1800" b="1" dirty="0"/>
              <a:t>Cuál es su opinión de las Vacunas Experimentales para la COVID-19?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s-MX" sz="1800" b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ES" sz="2000" b="1" dirty="0">
              <a:latin typeface="Times New Roman" panose="02020603050405020304" pitchFamily="18" charset="0"/>
            </a:endParaRPr>
          </a:p>
        </p:txBody>
      </p:sp>
      <p:pic>
        <p:nvPicPr>
          <p:cNvPr id="8196" name="Picture 11" descr="interrogacion%2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44" y="2446218"/>
            <a:ext cx="1190896" cy="12440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2" y="231776"/>
            <a:ext cx="47466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53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RENAD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6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27F6CF-D44E-4F5C-86D8-E74E3DB04C2C}"/>
              </a:ext>
            </a:extLst>
          </p:cNvPr>
          <p:cNvSpPr txBox="1"/>
          <p:nvPr/>
        </p:nvSpPr>
        <p:spPr>
          <a:xfrm>
            <a:off x="1631283" y="427581"/>
            <a:ext cx="95894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3200" dirty="0"/>
              <a:t>Existen diversas metodologías para evaluar el desempeño de los trabajadores:</a:t>
            </a:r>
          </a:p>
          <a:p>
            <a:pPr algn="just"/>
            <a:endParaRPr lang="es-EC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C" sz="3200" dirty="0"/>
              <a:t>Evaluación por el Jefe inmediato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C" sz="3200" dirty="0"/>
              <a:t>Evaluación de Resultados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C" sz="3200" dirty="0"/>
              <a:t>Evaluación de Factores de Comportamiento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C" sz="3200" dirty="0"/>
              <a:t>Evaluación de Desempeño Mixta</a:t>
            </a:r>
            <a:endParaRPr lang="en-U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FD1951-5FB8-49C1-91C4-86D9A0DD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954" y="4200040"/>
            <a:ext cx="4059281" cy="25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6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6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70DA8F-B88C-4CCE-B62A-9DE8CA6B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561975"/>
            <a:ext cx="56864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4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EF8566-E765-4884-BE88-23FBC501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30" y="0"/>
            <a:ext cx="970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7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66A15A6-26AE-4F46-8E60-1C8907B57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4660" y="1824038"/>
            <a:ext cx="867793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C" sz="4800" dirty="0">
                <a:solidFill>
                  <a:srgbClr val="866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CAPITULO 7: Relación con otras áreas de interés</a:t>
            </a:r>
          </a:p>
        </p:txBody>
      </p:sp>
    </p:spTree>
    <p:extLst>
      <p:ext uri="{BB962C8B-B14F-4D97-AF65-F5344CB8AC3E}">
        <p14:creationId xmlns:p14="http://schemas.microsoft.com/office/powerpoint/2010/main" val="2954279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7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9D1D19-7759-41E6-9B96-CB501CE1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314825"/>
            <a:ext cx="4876800" cy="254317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DD476DC-891D-4EAB-95F5-35E9E0F70119}"/>
              </a:ext>
            </a:extLst>
          </p:cNvPr>
          <p:cNvSpPr txBox="1"/>
          <p:nvPr/>
        </p:nvSpPr>
        <p:spPr>
          <a:xfrm>
            <a:off x="1162043" y="396865"/>
            <a:ext cx="105100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3200" b="1" dirty="0"/>
              <a:t>PAGOS DE NÓMINA: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Control de hora de entradas y </a:t>
            </a:r>
            <a:r>
              <a:rPr lang="en-US" sz="3600" dirty="0" err="1"/>
              <a:t>salidas</a:t>
            </a:r>
            <a:r>
              <a:rPr lang="en-US" sz="36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Control de </a:t>
            </a:r>
            <a:r>
              <a:rPr lang="en-US" sz="3600" dirty="0" err="1"/>
              <a:t>permisos</a:t>
            </a:r>
            <a:r>
              <a:rPr lang="en-US" sz="3600" dirty="0"/>
              <a:t> de </a:t>
            </a:r>
            <a:r>
              <a:rPr lang="en-US" sz="3600" dirty="0" err="1"/>
              <a:t>trabajo</a:t>
            </a:r>
            <a:r>
              <a:rPr lang="en-US" sz="36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Control de </a:t>
            </a:r>
            <a:r>
              <a:rPr lang="en-US" sz="3600" dirty="0" err="1"/>
              <a:t>citas</a:t>
            </a:r>
            <a:r>
              <a:rPr lang="en-US" sz="3600" dirty="0"/>
              <a:t> </a:t>
            </a:r>
            <a:r>
              <a:rPr lang="en-US" sz="3600" dirty="0" err="1"/>
              <a:t>médicas</a:t>
            </a:r>
            <a:r>
              <a:rPr lang="en-US" sz="36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Transparencia</a:t>
            </a:r>
            <a:r>
              <a:rPr lang="en-US" sz="3600" dirty="0"/>
              <a:t> y </a:t>
            </a:r>
            <a:r>
              <a:rPr lang="en-US" sz="3600" dirty="0" err="1"/>
              <a:t>puntualidad</a:t>
            </a:r>
            <a:r>
              <a:rPr lang="en-US" sz="360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05A7D1F-020D-4CBB-8BE7-8AE20977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37" y="4314825"/>
            <a:ext cx="4108611" cy="23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63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00129B-3E8D-400F-A329-1BA5C87616B6}"/>
              </a:ext>
            </a:extLst>
          </p:cNvPr>
          <p:cNvSpPr txBox="1"/>
          <p:nvPr/>
        </p:nvSpPr>
        <p:spPr>
          <a:xfrm>
            <a:off x="1162043" y="179893"/>
            <a:ext cx="1051000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3200" b="1" dirty="0"/>
              <a:t>SEGURIDAD Y SALUD EN EL TRABAJO: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Sistema </a:t>
            </a:r>
            <a:r>
              <a:rPr lang="en-US" sz="3600" dirty="0" err="1"/>
              <a:t>Único</a:t>
            </a:r>
            <a:r>
              <a:rPr lang="en-US" sz="3600" dirty="0"/>
              <a:t> de </a:t>
            </a:r>
            <a:r>
              <a:rPr lang="en-US" sz="3600" dirty="0" err="1"/>
              <a:t>Trabajo</a:t>
            </a:r>
            <a:endParaRPr lang="en-US" sz="3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Planes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Indicadores</a:t>
            </a:r>
            <a:r>
              <a:rPr lang="en-US" sz="3600" dirty="0"/>
              <a:t> </a:t>
            </a:r>
            <a:r>
              <a:rPr lang="en-US" sz="3600" dirty="0" err="1"/>
              <a:t>Proactivos</a:t>
            </a:r>
            <a:r>
              <a:rPr lang="en-US" sz="3600" dirty="0"/>
              <a:t> y </a:t>
            </a:r>
            <a:r>
              <a:rPr lang="en-US" sz="3600" dirty="0" err="1"/>
              <a:t>Reactivos</a:t>
            </a:r>
            <a:endParaRPr lang="en-US" sz="3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Análisis</a:t>
            </a:r>
            <a:r>
              <a:rPr lang="en-US" sz="3600" dirty="0"/>
              <a:t> </a:t>
            </a:r>
            <a:r>
              <a:rPr lang="en-US" sz="3600" dirty="0" err="1"/>
              <a:t>Médico</a:t>
            </a:r>
            <a:r>
              <a:rPr lang="en-US" sz="3600" dirty="0"/>
              <a:t> </a:t>
            </a:r>
            <a:r>
              <a:rPr lang="en-US" sz="3600" dirty="0" err="1"/>
              <a:t>Ocupacional</a:t>
            </a:r>
            <a:r>
              <a:rPr lang="en-US" sz="3600" dirty="0"/>
              <a:t>: </a:t>
            </a:r>
            <a:r>
              <a:rPr lang="en-US" sz="3600" dirty="0" err="1"/>
              <a:t>Ingreso</a:t>
            </a:r>
            <a:r>
              <a:rPr lang="en-US" sz="3600" dirty="0"/>
              <a:t>, </a:t>
            </a:r>
            <a:r>
              <a:rPr lang="en-US" sz="3600" dirty="0" err="1"/>
              <a:t>Periódico</a:t>
            </a:r>
            <a:r>
              <a:rPr lang="en-US" sz="3600" dirty="0"/>
              <a:t>, </a:t>
            </a:r>
            <a:r>
              <a:rPr lang="en-US" sz="3600" dirty="0" err="1"/>
              <a:t>Reintegro</a:t>
            </a:r>
            <a:r>
              <a:rPr lang="en-US" sz="3600" dirty="0"/>
              <a:t>, Salida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Programa</a:t>
            </a:r>
            <a:r>
              <a:rPr lang="en-US" sz="3600" dirty="0"/>
              <a:t> de </a:t>
            </a:r>
            <a:r>
              <a:rPr lang="en-US" sz="3600" dirty="0" err="1"/>
              <a:t>Prevención</a:t>
            </a:r>
            <a:r>
              <a:rPr lang="en-US" sz="3600" dirty="0"/>
              <a:t> de Drogas </a:t>
            </a:r>
            <a:r>
              <a:rPr lang="en-US" sz="3600" dirty="0" err="1"/>
              <a:t>en</a:t>
            </a:r>
            <a:r>
              <a:rPr lang="en-US" sz="3600" dirty="0"/>
              <a:t> el </a:t>
            </a:r>
            <a:r>
              <a:rPr lang="en-US" sz="3600" dirty="0" err="1"/>
              <a:t>Ámbito</a:t>
            </a:r>
            <a:r>
              <a:rPr lang="en-US" sz="3600" dirty="0"/>
              <a:t> Laboral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Programa</a:t>
            </a:r>
            <a:r>
              <a:rPr lang="en-US" sz="3600" dirty="0"/>
              <a:t> de </a:t>
            </a:r>
            <a:r>
              <a:rPr lang="en-US" sz="3600" dirty="0" err="1"/>
              <a:t>Prevención</a:t>
            </a:r>
            <a:r>
              <a:rPr lang="en-US" sz="3600" dirty="0"/>
              <a:t> de </a:t>
            </a:r>
            <a:r>
              <a:rPr lang="en-US" sz="3600" dirty="0" err="1"/>
              <a:t>Riesgos</a:t>
            </a:r>
            <a:r>
              <a:rPr lang="en-US" sz="3600" dirty="0"/>
              <a:t> </a:t>
            </a:r>
            <a:r>
              <a:rPr lang="en-US" sz="3600" dirty="0" err="1"/>
              <a:t>Psicosociales</a:t>
            </a:r>
            <a:endParaRPr lang="en-US" sz="3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Protocolos</a:t>
            </a:r>
            <a:r>
              <a:rPr lang="en-US" sz="3600" dirty="0"/>
              <a:t> de </a:t>
            </a:r>
            <a:r>
              <a:rPr lang="en-US" sz="3600" dirty="0" err="1"/>
              <a:t>Bioseguridad</a:t>
            </a:r>
            <a:endParaRPr lang="en-US" sz="3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1D979E-D6D7-4CA2-925B-4D1B6B0A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58" y="5401723"/>
            <a:ext cx="2857500" cy="13239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E2F78A-E8A6-455A-BA89-0869D896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47" y="470664"/>
            <a:ext cx="3226106" cy="15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6E871BD-6FB5-407B-8B70-7B59139176DF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>
                <a:solidFill>
                  <a:schemeClr val="tx1"/>
                </a:solidFill>
              </a:rPr>
              <a:t>CAPITULO 7</a:t>
            </a:r>
            <a:endParaRPr lang="es-EC" sz="2400" b="1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6F9E11-3E09-4008-8B0F-8E16190B0716}"/>
              </a:ext>
            </a:extLst>
          </p:cNvPr>
          <p:cNvSpPr txBox="1"/>
          <p:nvPr/>
        </p:nvSpPr>
        <p:spPr>
          <a:xfrm>
            <a:off x="1162043" y="179893"/>
            <a:ext cx="105100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3200" b="1" dirty="0"/>
              <a:t>SOCIAL: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Re-</a:t>
            </a:r>
            <a:r>
              <a:rPr lang="en-US" sz="3600" dirty="0" err="1"/>
              <a:t>Conversión</a:t>
            </a:r>
            <a:r>
              <a:rPr lang="en-US" sz="3600" dirty="0"/>
              <a:t> Laboral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Reinserción</a:t>
            </a:r>
            <a:r>
              <a:rPr lang="en-US" sz="3600" dirty="0"/>
              <a:t> </a:t>
            </a:r>
            <a:r>
              <a:rPr lang="en-US" sz="3600" dirty="0" err="1"/>
              <a:t>laboral</a:t>
            </a:r>
            <a:endParaRPr lang="en-US" sz="3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/>
              <a:t>Jubilación</a:t>
            </a:r>
            <a:endParaRPr lang="en-US" sz="3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F3A8FE-AB7D-4366-A9C5-4AB4ADE1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65" y="3877341"/>
            <a:ext cx="4449641" cy="26485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276A81-D2F4-476F-8710-5CB1F081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985" y="1782958"/>
            <a:ext cx="4639321" cy="17664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30C9208-1604-4C24-8E1D-93E76E40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0800"/>
            <a:ext cx="5442910" cy="20709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02770F1-6E7F-4D96-B2F1-0D9164C30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247" y="1943369"/>
            <a:ext cx="2674732" cy="28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84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E87944-3E24-46E6-B65E-3B13B2E94F2D}"/>
              </a:ext>
            </a:extLst>
          </p:cNvPr>
          <p:cNvSpPr/>
          <p:nvPr/>
        </p:nvSpPr>
        <p:spPr>
          <a:xfrm rot="16200000">
            <a:off x="-1020403" y="1246476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7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49192C-937B-4FA2-9796-2E36EDF3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348" y="4875155"/>
            <a:ext cx="2929652" cy="19828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72BC676-04CA-4D5A-A863-979E7BB1D1FF}"/>
              </a:ext>
            </a:extLst>
          </p:cNvPr>
          <p:cNvSpPr txBox="1"/>
          <p:nvPr/>
        </p:nvSpPr>
        <p:spPr>
          <a:xfrm>
            <a:off x="1162043" y="179893"/>
            <a:ext cx="105100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La </a:t>
            </a:r>
            <a:r>
              <a:rPr lang="en-US" sz="3600" dirty="0" err="1"/>
              <a:t>cultura</a:t>
            </a:r>
            <a:r>
              <a:rPr lang="en-US" sz="3600" dirty="0"/>
              <a:t> </a:t>
            </a:r>
            <a:r>
              <a:rPr lang="en-US" sz="3600" dirty="0" err="1"/>
              <a:t>mundial</a:t>
            </a:r>
            <a:r>
              <a:rPr lang="en-US" sz="3600" dirty="0"/>
              <a:t> ha </a:t>
            </a:r>
            <a:r>
              <a:rPr lang="en-US" sz="3600" dirty="0" err="1"/>
              <a:t>cambiado</a:t>
            </a:r>
            <a:r>
              <a:rPr lang="en-US" sz="3600" dirty="0"/>
              <a:t> y las </a:t>
            </a:r>
            <a:r>
              <a:rPr lang="en-US" sz="3600" dirty="0" err="1"/>
              <a:t>relaciones</a:t>
            </a:r>
            <a:r>
              <a:rPr lang="en-US" sz="3600" dirty="0"/>
              <a:t> </a:t>
            </a:r>
            <a:r>
              <a:rPr lang="en-US" sz="3600" dirty="0" err="1"/>
              <a:t>laborales</a:t>
            </a:r>
            <a:r>
              <a:rPr lang="en-US" sz="3600" dirty="0"/>
              <a:t> </a:t>
            </a:r>
            <a:r>
              <a:rPr lang="en-US" sz="3600" dirty="0" err="1"/>
              <a:t>han</a:t>
            </a:r>
            <a:r>
              <a:rPr lang="en-US" sz="3600" dirty="0"/>
              <a:t> </a:t>
            </a:r>
            <a:r>
              <a:rPr lang="en-US" sz="3600" dirty="0" err="1"/>
              <a:t>tenido</a:t>
            </a:r>
            <a:r>
              <a:rPr lang="en-US" sz="3600" dirty="0"/>
              <a:t> que </a:t>
            </a:r>
            <a:r>
              <a:rPr lang="en-US" sz="3600" dirty="0" err="1"/>
              <a:t>adaptarse</a:t>
            </a:r>
            <a:r>
              <a:rPr lang="en-US" sz="3600" dirty="0"/>
              <a:t> a los </a:t>
            </a:r>
            <a:r>
              <a:rPr lang="en-US" sz="3600" dirty="0" err="1"/>
              <a:t>cambios</a:t>
            </a:r>
            <a:r>
              <a:rPr lang="en-US" sz="3600" dirty="0"/>
              <a:t> </a:t>
            </a:r>
            <a:r>
              <a:rPr lang="en-US" sz="3600" dirty="0" err="1"/>
              <a:t>forzados</a:t>
            </a:r>
            <a:r>
              <a:rPr lang="en-US" sz="3600" dirty="0"/>
              <a:t> por las </a:t>
            </a:r>
            <a:r>
              <a:rPr lang="en-US" sz="3600" dirty="0" err="1"/>
              <a:t>corrientes</a:t>
            </a:r>
            <a:r>
              <a:rPr lang="en-US" sz="3600" dirty="0"/>
              <a:t> de </a:t>
            </a:r>
            <a:r>
              <a:rPr lang="en-US" sz="3600" dirty="0" err="1"/>
              <a:t>globalización</a:t>
            </a:r>
            <a:r>
              <a:rPr lang="en-US" sz="3600" dirty="0"/>
              <a:t> y crisis sanitaria.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/>
              <a:t>Por </a:t>
            </a:r>
            <a:r>
              <a:rPr lang="en-US" sz="3600" dirty="0" err="1"/>
              <a:t>esta</a:t>
            </a:r>
            <a:r>
              <a:rPr lang="en-US" sz="3600" dirty="0"/>
              <a:t> </a:t>
            </a:r>
            <a:r>
              <a:rPr lang="en-US" sz="3600" dirty="0" err="1"/>
              <a:t>razón</a:t>
            </a:r>
            <a:r>
              <a:rPr lang="en-US" sz="3600" dirty="0"/>
              <a:t> es </a:t>
            </a:r>
            <a:r>
              <a:rPr lang="en-US" sz="3600" dirty="0" err="1"/>
              <a:t>importante</a:t>
            </a:r>
            <a:r>
              <a:rPr lang="en-US" sz="3600" dirty="0"/>
              <a:t> que dentro de la </a:t>
            </a:r>
            <a:r>
              <a:rPr lang="en-US" sz="3600" dirty="0" err="1"/>
              <a:t>organización</a:t>
            </a:r>
            <a:r>
              <a:rPr lang="en-US" sz="3600" dirty="0"/>
              <a:t> se </a:t>
            </a:r>
            <a:r>
              <a:rPr lang="en-US" sz="3600" dirty="0" err="1"/>
              <a:t>vaya</a:t>
            </a:r>
            <a:r>
              <a:rPr lang="en-US" sz="3600" dirty="0"/>
              <a:t> </a:t>
            </a:r>
            <a:r>
              <a:rPr lang="en-US" sz="3600" dirty="0" err="1"/>
              <a:t>preparando</a:t>
            </a:r>
            <a:r>
              <a:rPr lang="en-US" sz="3600" dirty="0"/>
              <a:t> al </a:t>
            </a:r>
            <a:r>
              <a:rPr lang="en-US" sz="3600" dirty="0" err="1"/>
              <a:t>recurso</a:t>
            </a:r>
            <a:r>
              <a:rPr lang="en-US" sz="3600" dirty="0"/>
              <a:t> </a:t>
            </a:r>
            <a:r>
              <a:rPr lang="en-US" sz="3600" dirty="0" err="1"/>
              <a:t>humano</a:t>
            </a:r>
            <a:r>
              <a:rPr lang="en-US" sz="3600" dirty="0"/>
              <a:t> para </a:t>
            </a:r>
            <a:r>
              <a:rPr lang="en-US" sz="3600" dirty="0" err="1"/>
              <a:t>realizar</a:t>
            </a:r>
            <a:r>
              <a:rPr lang="en-US" sz="3600" dirty="0"/>
              <a:t> la </a:t>
            </a:r>
            <a:r>
              <a:rPr lang="en-US" sz="3600" dirty="0" err="1"/>
              <a:t>transición</a:t>
            </a:r>
            <a:r>
              <a:rPr lang="en-US" sz="3600" dirty="0"/>
              <a:t> de la </a:t>
            </a:r>
            <a:r>
              <a:rPr lang="en-US" sz="3600" dirty="0" err="1"/>
              <a:t>vida</a:t>
            </a:r>
            <a:r>
              <a:rPr lang="en-US" sz="3600" dirty="0"/>
              <a:t> </a:t>
            </a:r>
            <a:r>
              <a:rPr lang="en-US" sz="3600" dirty="0" err="1"/>
              <a:t>laboral</a:t>
            </a:r>
            <a:r>
              <a:rPr lang="en-US" sz="3600" dirty="0"/>
              <a:t> al </a:t>
            </a:r>
            <a:r>
              <a:rPr lang="en-US" sz="3600" dirty="0" err="1"/>
              <a:t>retiro</a:t>
            </a:r>
            <a:r>
              <a:rPr lang="en-US" sz="3600" dirty="0"/>
              <a:t> </a:t>
            </a:r>
            <a:r>
              <a:rPr lang="en-US" sz="3600" dirty="0" err="1"/>
              <a:t>ocupacional</a:t>
            </a:r>
            <a:r>
              <a:rPr lang="en-US" sz="3600" dirty="0"/>
              <a:t>, de forma </a:t>
            </a:r>
            <a:r>
              <a:rPr lang="en-US" sz="3600" dirty="0" err="1"/>
              <a:t>planificada</a:t>
            </a:r>
            <a:r>
              <a:rPr lang="en-US" sz="3600" dirty="0"/>
              <a:t> y </a:t>
            </a:r>
            <a:r>
              <a:rPr lang="en-US" sz="3600" dirty="0" err="1"/>
              <a:t>digna</a:t>
            </a:r>
            <a:r>
              <a:rPr lang="en-US" sz="36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F96CD8-FFE0-4D80-AE97-82243EFF8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70" y="4875155"/>
            <a:ext cx="3910409" cy="19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0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WordArt 5"/>
          <p:cNvSpPr>
            <a:spLocks noChangeArrowheads="1" noChangeShapeType="1" noTextEdit="1"/>
          </p:cNvSpPr>
          <p:nvPr/>
        </p:nvSpPr>
        <p:spPr bwMode="auto">
          <a:xfrm>
            <a:off x="2959100" y="2133600"/>
            <a:ext cx="7181850" cy="2667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Capítulo I. </a:t>
            </a:r>
          </a:p>
          <a:p>
            <a:pPr algn="ctr"/>
            <a:r>
              <a:rPr lang="es-EC" sz="3600" kern="10" dirty="0"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cs typeface="Times New Roman" panose="02020603050405020304" pitchFamily="18" charset="0"/>
              </a:rPr>
              <a:t>Introducción</a:t>
            </a:r>
          </a:p>
        </p:txBody>
      </p:sp>
      <p:pic>
        <p:nvPicPr>
          <p:cNvPr id="3" name="Imagen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2" y="231776"/>
            <a:ext cx="47466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E75B565-4998-4A99-819B-6441AB51BEC3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</p:spTree>
    <p:extLst>
      <p:ext uri="{BB962C8B-B14F-4D97-AF65-F5344CB8AC3E}">
        <p14:creationId xmlns:p14="http://schemas.microsoft.com/office/powerpoint/2010/main" val="419610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AFDB6C8-EB61-4756-8217-D6115E3C4E1E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483E5F0-5D42-4851-859E-DB31AA06C83A}"/>
              </a:ext>
            </a:extLst>
          </p:cNvPr>
          <p:cNvSpPr txBox="1">
            <a:spLocks noChangeArrowheads="1"/>
          </p:cNvSpPr>
          <p:nvPr/>
        </p:nvSpPr>
        <p:spPr>
          <a:xfrm>
            <a:off x="1299556" y="1429696"/>
            <a:ext cx="7772400" cy="4002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50000"/>
              </a:spcBef>
              <a:buNone/>
            </a:pPr>
            <a:r>
              <a:rPr lang="es-ES_tradnl" altLang="en-US" dirty="0"/>
              <a:t>La Gestión de los Recursos Humanos está afectada, como todas las funciones directivas, por las profundas transformaciones que están afectando a la organización empresarial en el Siglo XXI.</a:t>
            </a:r>
          </a:p>
          <a:p>
            <a:pPr marL="0" indent="0" algn="just">
              <a:spcBef>
                <a:spcPct val="50000"/>
              </a:spcBef>
              <a:buNone/>
            </a:pPr>
            <a:r>
              <a:rPr lang="es-ES_tradnl" altLang="en-US" dirty="0"/>
              <a:t>Hay que reconocer el cambio en el papel de las personas en la empresa, que han pasado de ser unos recursos a corto plazo, sustituibles a constituir la ventaja competitiva para alcanzar la excelencia en la organización.</a:t>
            </a:r>
          </a:p>
          <a:p>
            <a:pPr marL="0" indent="0" algn="just">
              <a:spcBef>
                <a:spcPct val="50000"/>
              </a:spcBef>
              <a:buNone/>
            </a:pPr>
            <a:endParaRPr lang="es-ES_tradnl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0EFB38-7579-439C-9F89-21D99B21D710}"/>
              </a:ext>
            </a:extLst>
          </p:cNvPr>
          <p:cNvSpPr txBox="1">
            <a:spLocks noChangeArrowheads="1"/>
          </p:cNvSpPr>
          <p:nvPr/>
        </p:nvSpPr>
        <p:spPr>
          <a:xfrm>
            <a:off x="1277388" y="457518"/>
            <a:ext cx="9749199" cy="7228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altLang="en-US" b="1" dirty="0"/>
              <a:t>¿Qué es la Gestión de Recursos Humanos?</a:t>
            </a:r>
            <a:endParaRPr lang="es-ES" altLang="en-US" b="1" dirty="0"/>
          </a:p>
        </p:txBody>
      </p:sp>
    </p:spTree>
    <p:extLst>
      <p:ext uri="{BB962C8B-B14F-4D97-AF65-F5344CB8AC3E}">
        <p14:creationId xmlns:p14="http://schemas.microsoft.com/office/powerpoint/2010/main" val="24961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097D60F-A880-4BE6-AF68-6A5C384BAD44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4DD345-22E3-466F-A79A-B9FC2BE41389}"/>
              </a:ext>
            </a:extLst>
          </p:cNvPr>
          <p:cNvSpPr txBox="1">
            <a:spLocks noChangeArrowheads="1"/>
          </p:cNvSpPr>
          <p:nvPr/>
        </p:nvSpPr>
        <p:spPr>
          <a:xfrm>
            <a:off x="1277389" y="152725"/>
            <a:ext cx="10102158" cy="1891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altLang="en-US" b="1" dirty="0"/>
              <a:t>Las exigencias actuales, obligan a la revisión de los modelos tradicionales para adaptarse a las nuevas realidades:</a:t>
            </a:r>
            <a:endParaRPr lang="es-ES" altLang="en-US" b="1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36C05A3-DF7E-4111-A391-B02B66B3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084" y="2304070"/>
            <a:ext cx="1010215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Calidad y servicio al cliente.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Flexibilidad continua en el tiempo.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Máxima eficacia en los sistemas organizativos y de producción.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Orientación hacia la consecución de objetivos y desarrollo de competencia.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Compromiso, comunicación, motivación y gestión de los mandos intermedios.</a:t>
            </a:r>
          </a:p>
        </p:txBody>
      </p:sp>
    </p:spTree>
    <p:extLst>
      <p:ext uri="{BB962C8B-B14F-4D97-AF65-F5344CB8AC3E}">
        <p14:creationId xmlns:p14="http://schemas.microsoft.com/office/powerpoint/2010/main" val="215602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097D60F-A880-4BE6-AF68-6A5C384BAD44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4DD345-22E3-466F-A79A-B9FC2BE41389}"/>
              </a:ext>
            </a:extLst>
          </p:cNvPr>
          <p:cNvSpPr txBox="1">
            <a:spLocks noChangeArrowheads="1"/>
          </p:cNvSpPr>
          <p:nvPr/>
        </p:nvSpPr>
        <p:spPr>
          <a:xfrm>
            <a:off x="1277388" y="152725"/>
            <a:ext cx="10785823" cy="1891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altLang="en-US" b="1" dirty="0"/>
              <a:t>A esta nueva gestión el futuro inmediato exige:</a:t>
            </a:r>
            <a:endParaRPr lang="es-ES" altLang="en-US" b="1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36C05A3-DF7E-4111-A391-B02B66B36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388" y="1098339"/>
            <a:ext cx="1010215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Bioseguridad: Medidas de prevención y respuesta.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Mayor tecnificación – automatización en los procesos.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Mayor atención al desarrollo de las personas que colaboran en la consecución de los objetivos de la empresa.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ES_tradnl" sz="2800" b="0" dirty="0">
                <a:solidFill>
                  <a:srgbClr val="003399"/>
                </a:solidFill>
                <a:latin typeface="Arial" panose="020B0604020202020204" pitchFamily="34" charset="0"/>
              </a:rPr>
              <a:t>Participación de personal técnico y profesional en el campo de la Gestión de los Recursos Humanos.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s-ES_tradnl" sz="2800" b="0" dirty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0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65EC23-33EA-4008-BE36-01AFF2C960C7}"/>
              </a:ext>
            </a:extLst>
          </p:cNvPr>
          <p:cNvSpPr/>
          <p:nvPr/>
        </p:nvSpPr>
        <p:spPr>
          <a:xfrm rot="16200000">
            <a:off x="-1020403" y="2578888"/>
            <a:ext cx="3122631" cy="824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 dirty="0">
                <a:solidFill>
                  <a:schemeClr val="tx1"/>
                </a:solidFill>
              </a:rPr>
              <a:t>CAPITULO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22B42-0B6C-4C93-B9DD-2C78CD0216C0}"/>
              </a:ext>
            </a:extLst>
          </p:cNvPr>
          <p:cNvSpPr txBox="1">
            <a:spLocks noChangeArrowheads="1"/>
          </p:cNvSpPr>
          <p:nvPr/>
        </p:nvSpPr>
        <p:spPr>
          <a:xfrm>
            <a:off x="953037" y="590521"/>
            <a:ext cx="10772798" cy="839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altLang="en-US" b="1" dirty="0"/>
              <a:t>Evolución de la Gestión de Recursos Humanos</a:t>
            </a:r>
            <a:endParaRPr lang="es-ES" altLang="en-US" b="1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81A09E-AF1F-4AA0-85DD-B561FC22FBC1}"/>
              </a:ext>
            </a:extLst>
          </p:cNvPr>
          <p:cNvSpPr txBox="1">
            <a:spLocks noChangeArrowheads="1"/>
          </p:cNvSpPr>
          <p:nvPr/>
        </p:nvSpPr>
        <p:spPr>
          <a:xfrm>
            <a:off x="1462883" y="1625137"/>
            <a:ext cx="10262951" cy="46423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s-ES_tradnl" altLang="en-US" sz="3200" dirty="0"/>
              <a:t>Período de predominio de contenido administrativo.</a:t>
            </a:r>
          </a:p>
          <a:p>
            <a:pPr>
              <a:lnSpc>
                <a:spcPct val="170000"/>
              </a:lnSpc>
            </a:pPr>
            <a:r>
              <a:rPr lang="es-ES_tradnl" altLang="en-US" sz="3200" dirty="0"/>
              <a:t>Período de predominio de las Técnicas del Personal: Etapa del Desarrollo Económico y Social.</a:t>
            </a:r>
          </a:p>
          <a:p>
            <a:pPr>
              <a:lnSpc>
                <a:spcPct val="170000"/>
              </a:lnSpc>
            </a:pPr>
            <a:r>
              <a:rPr lang="es-ES_tradnl" altLang="en-US" sz="3200" dirty="0"/>
              <a:t>Período de Integración: Mercados Competitivos Globales</a:t>
            </a:r>
          </a:p>
          <a:p>
            <a:pPr>
              <a:lnSpc>
                <a:spcPct val="170000"/>
              </a:lnSpc>
            </a:pPr>
            <a:r>
              <a:rPr lang="es-ES_tradnl" altLang="en-US" sz="3200" dirty="0"/>
              <a:t>Período Post Pandemia: Reactivación Económica</a:t>
            </a:r>
            <a:endParaRPr lang="es-E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87563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10775</TotalTime>
  <Words>1649</Words>
  <Application>Microsoft Office PowerPoint</Application>
  <PresentationFormat>Panorámica</PresentationFormat>
  <Paragraphs>288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Arial</vt:lpstr>
      <vt:lpstr>Arial Black</vt:lpstr>
      <vt:lpstr>Arial Rounded MT Bold</vt:lpstr>
      <vt:lpstr>Calibri</vt:lpstr>
      <vt:lpstr>Calibri Light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SGC-EC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Martinez</dc:creator>
  <cp:lastModifiedBy>Pedro Martinez</cp:lastModifiedBy>
  <cp:revision>99</cp:revision>
  <dcterms:created xsi:type="dcterms:W3CDTF">2016-02-20T11:37:28Z</dcterms:created>
  <dcterms:modified xsi:type="dcterms:W3CDTF">2021-06-14T01:27:15Z</dcterms:modified>
</cp:coreProperties>
</file>